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Lst>
  <p:sldSz cy="5143500" cx="9144000"/>
  <p:notesSz cx="6858000" cy="9144000"/>
  <p:embeddedFontLst>
    <p:embeddedFont>
      <p:font typeface="Roboto"/>
      <p:regular r:id="rId65"/>
      <p:bold r:id="rId66"/>
      <p:italic r:id="rId67"/>
      <p:boldItalic r:id="rId68"/>
    </p:embeddedFont>
    <p:embeddedFont>
      <p:font typeface="Oswald"/>
      <p:regular r:id="rId69"/>
      <p:bold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0" Type="http://schemas.openxmlformats.org/officeDocument/2006/relationships/font" Target="fonts/Oswald-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Roboto-bold.fntdata"/><Relationship Id="rId21" Type="http://schemas.openxmlformats.org/officeDocument/2006/relationships/slide" Target="slides/slide17.xml"/><Relationship Id="rId65" Type="http://schemas.openxmlformats.org/officeDocument/2006/relationships/font" Target="fonts/Roboto-regular.fntdata"/><Relationship Id="rId24" Type="http://schemas.openxmlformats.org/officeDocument/2006/relationships/slide" Target="slides/slide20.xml"/><Relationship Id="rId68" Type="http://schemas.openxmlformats.org/officeDocument/2006/relationships/font" Target="fonts/Roboto-boldItalic.fntdata"/><Relationship Id="rId23" Type="http://schemas.openxmlformats.org/officeDocument/2006/relationships/slide" Target="slides/slide19.xml"/><Relationship Id="rId67" Type="http://schemas.openxmlformats.org/officeDocument/2006/relationships/font" Target="fonts/Roboto-italic.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Oswald-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l.acm.org/citation.cfm?id=104377" TargetMode="External"/><Relationship Id="rId3" Type="http://schemas.openxmlformats.org/officeDocument/2006/relationships/hyperlink" Target="http://www.mind.ilstu.edu/curriculum/modOverview.php?modGUI=212"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pcrlab.com/2016/09/turing-alan-m-computing-machinery-and-intelligence-1950/" TargetMode="External"/><Relationship Id="rId3" Type="http://schemas.openxmlformats.org/officeDocument/2006/relationships/hyperlink" Target="https://www.bbvaopenmind.com/en/measuring-the-artificial-intelligence-the-turing-tes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gmdh.net/"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scholarpedia.org/article/Neocognitron" TargetMode="External"/><Relationship Id="rId3" Type="http://schemas.openxmlformats.org/officeDocument/2006/relationships/hyperlink" Target="http://deeplearning.net/tutorial/lenet.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scholarpedia.org/article/Neocognitron" TargetMode="External"/><Relationship Id="rId3" Type="http://schemas.openxmlformats.org/officeDocument/2006/relationships/hyperlink" Target="http://deeplearning.net/tutorial/lenet.html"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scholarpedia.org/article/Hopfield_network" TargetMode="External"/><Relationship Id="rId3" Type="http://schemas.openxmlformats.org/officeDocument/2006/relationships/hyperlink" Target="https://medium.com/@camrongodbout/recurrent-neural-networks-for-beginners-7aca4e933b82"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Online_machine_learning"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Not a working model, also not like perceptron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Clr>
                <a:schemeClr val="dk1"/>
              </a:buClr>
              <a:buSzPct val="84615"/>
              <a:buFont typeface="Arial"/>
              <a:buNone/>
            </a:pPr>
            <a:r>
              <a:rPr lang="en" sz="1300">
                <a:solidFill>
                  <a:srgbClr val="444444"/>
                </a:solidFill>
                <a:highlight>
                  <a:srgbClr val="FFFFFF"/>
                </a:highlight>
              </a:rPr>
              <a:t>Walter Pitts, a logician, and Warren McCulloch, a neuroscientist, gave us that piece of the puzzle in 1943 when they created the first mathematical model of a neural network. Published in their seminal work “</a:t>
            </a:r>
            <a:r>
              <a:rPr lang="en" sz="1300" u="sng">
                <a:solidFill>
                  <a:srgbClr val="009EE2"/>
                </a:solidFill>
                <a:highlight>
                  <a:srgbClr val="FFFFFF"/>
                </a:highlight>
                <a:hlinkClick r:id="rId2"/>
              </a:rPr>
              <a:t>A Logical Calculus of Ideas Immanent in Nervous Activity</a:t>
            </a:r>
            <a:r>
              <a:rPr lang="en" sz="1300">
                <a:solidFill>
                  <a:srgbClr val="444444"/>
                </a:solidFill>
                <a:highlight>
                  <a:srgbClr val="FFFFFF"/>
                </a:highlight>
              </a:rPr>
              <a:t>”, they proposed a combination of mathematics and algorithms that aimed to mimic human thought processes.</a:t>
            </a:r>
          </a:p>
          <a:p>
            <a:pPr lvl="0" rtl="0">
              <a:lnSpc>
                <a:spcPct val="115000"/>
              </a:lnSpc>
              <a:spcBef>
                <a:spcPts val="0"/>
              </a:spcBef>
              <a:spcAft>
                <a:spcPts val="1800"/>
              </a:spcAft>
              <a:buClr>
                <a:schemeClr val="dk1"/>
              </a:buClr>
              <a:buSzPct val="84615"/>
              <a:buFont typeface="Arial"/>
              <a:buNone/>
            </a:pPr>
            <a:r>
              <a:rPr lang="en" sz="1300">
                <a:solidFill>
                  <a:srgbClr val="444444"/>
                </a:solidFill>
                <a:highlight>
                  <a:srgbClr val="FFFFFF"/>
                </a:highlight>
              </a:rPr>
              <a:t>Their model – typically called </a:t>
            </a:r>
            <a:r>
              <a:rPr lang="en" sz="1300" u="sng">
                <a:solidFill>
                  <a:srgbClr val="009EE2"/>
                </a:solidFill>
                <a:highlight>
                  <a:srgbClr val="FFFFFF"/>
                </a:highlight>
                <a:hlinkClick r:id="rId3"/>
              </a:rPr>
              <a:t>McCulloch-Pitts neurons</a:t>
            </a:r>
            <a:r>
              <a:rPr lang="en" sz="1300">
                <a:solidFill>
                  <a:srgbClr val="444444"/>
                </a:solidFill>
                <a:highlight>
                  <a:srgbClr val="FFFFFF"/>
                </a:highlight>
              </a:rPr>
              <a:t> – is still the standard today (although it has evolved over the years).</a:t>
            </a:r>
          </a:p>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Clr>
                <a:schemeClr val="dk1"/>
              </a:buClr>
              <a:buSzPct val="84615"/>
              <a:buFont typeface="Arial"/>
              <a:buNone/>
            </a:pPr>
            <a:r>
              <a:rPr lang="en" sz="1300">
                <a:solidFill>
                  <a:srgbClr val="444444"/>
                </a:solidFill>
                <a:highlight>
                  <a:srgbClr val="FFFFFF"/>
                </a:highlight>
              </a:rPr>
              <a:t>In 1950, Turing proposed just such a machine, even hinting at genetic algorithms, in his paper “</a:t>
            </a:r>
            <a:r>
              <a:rPr lang="en" sz="1300" u="sng">
                <a:solidFill>
                  <a:srgbClr val="009EE2"/>
                </a:solidFill>
                <a:highlight>
                  <a:srgbClr val="FFFFFF"/>
                </a:highlight>
                <a:hlinkClick r:id="rId2"/>
              </a:rPr>
              <a:t>Computing Machinery and Intelligence</a:t>
            </a:r>
            <a:r>
              <a:rPr lang="en" sz="1300">
                <a:solidFill>
                  <a:srgbClr val="444444"/>
                </a:solidFill>
                <a:highlight>
                  <a:srgbClr val="FFFFFF"/>
                </a:highlight>
              </a:rPr>
              <a:t>.” In it, he crafted what has been dubbed The Turing Test – although he himself called it The Imitation Game – to determine whether a computer can “think.”</a:t>
            </a:r>
          </a:p>
          <a:p>
            <a:pPr lvl="0" rtl="0">
              <a:lnSpc>
                <a:spcPct val="115000"/>
              </a:lnSpc>
              <a:spcBef>
                <a:spcPts val="0"/>
              </a:spcBef>
              <a:spcAft>
                <a:spcPts val="1800"/>
              </a:spcAft>
              <a:buClr>
                <a:schemeClr val="dk1"/>
              </a:buClr>
              <a:buSzPct val="84615"/>
              <a:buFont typeface="Arial"/>
              <a:buNone/>
            </a:pPr>
            <a:r>
              <a:rPr lang="en" sz="1300">
                <a:solidFill>
                  <a:srgbClr val="444444"/>
                </a:solidFill>
                <a:highlight>
                  <a:srgbClr val="FFFFFF"/>
                </a:highlight>
              </a:rPr>
              <a:t>At its simplest, the test requires a machine to carry on a conversation via text with a human being. If after five minutes the human is convinced that they’re talking to another human, the machine is said to have passed.  </a:t>
            </a:r>
          </a:p>
          <a:p>
            <a:pPr lvl="0" rtl="0">
              <a:lnSpc>
                <a:spcPct val="115000"/>
              </a:lnSpc>
              <a:spcBef>
                <a:spcPts val="0"/>
              </a:spcBef>
              <a:spcAft>
                <a:spcPts val="1800"/>
              </a:spcAft>
              <a:buClr>
                <a:schemeClr val="dk1"/>
              </a:buClr>
              <a:buSzPct val="84615"/>
              <a:buFont typeface="Arial"/>
              <a:buNone/>
            </a:pPr>
            <a:r>
              <a:rPr lang="en" sz="1300">
                <a:solidFill>
                  <a:srgbClr val="444444"/>
                </a:solidFill>
                <a:highlight>
                  <a:srgbClr val="FFFFFF"/>
                </a:highlight>
              </a:rPr>
              <a:t>It would take </a:t>
            </a:r>
            <a:r>
              <a:rPr lang="en" sz="1300" u="sng">
                <a:solidFill>
                  <a:srgbClr val="009EE2"/>
                </a:solidFill>
                <a:highlight>
                  <a:srgbClr val="FFFFFF"/>
                </a:highlight>
                <a:hlinkClick r:id="rId3"/>
              </a:rPr>
              <a:t>60 years for any machine to do so</a:t>
            </a:r>
            <a:r>
              <a:rPr lang="en" sz="1300">
                <a:solidFill>
                  <a:srgbClr val="444444"/>
                </a:solidFill>
                <a:highlight>
                  <a:srgbClr val="FFFFFF"/>
                </a:highlight>
              </a:rPr>
              <a:t>, although many still debate the validity of the results.</a:t>
            </a:r>
          </a:p>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Not trained by backprop </a:t>
            </a:r>
          </a:p>
          <a:p>
            <a:pPr lvl="0">
              <a:spcBef>
                <a:spcPts val="0"/>
              </a:spcBef>
              <a:buNone/>
            </a:pPr>
            <a:r>
              <a:rPr lang="en"/>
              <a:t>Adjusted by hands </a:t>
            </a:r>
          </a:p>
          <a:p>
            <a:pPr lvl="0">
              <a:spcBef>
                <a:spcPts val="0"/>
              </a:spcBef>
              <a:buNone/>
            </a:pPr>
            <a:r>
              <a:rPr lang="en"/>
              <a:t>Large hardwired connections</a:t>
            </a:r>
          </a:p>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Cat experiment </a:t>
            </a:r>
          </a:p>
          <a:p>
            <a:pPr lvl="0" rtl="0">
              <a:spcBef>
                <a:spcPts val="0"/>
              </a:spcBef>
              <a:buNone/>
            </a:pPr>
            <a:r>
              <a:rPr lang="en"/>
              <a:t>Find how our brain, particularly how neurons activate on giving different inputs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Cat experiment </a:t>
            </a:r>
          </a:p>
          <a:p>
            <a:pPr lvl="0">
              <a:spcBef>
                <a:spcPts val="0"/>
              </a:spcBef>
              <a:buNone/>
            </a:pPr>
            <a:r>
              <a:rPr lang="en"/>
              <a:t>Find how our brain, particularly how neurons activate on giving different inputs</a:t>
            </a:r>
          </a:p>
          <a:p>
            <a:pPr lvl="0">
              <a:spcBef>
                <a:spcPts val="0"/>
              </a:spcBef>
              <a:buNone/>
            </a:pPr>
            <a:r>
              <a:t/>
            </a:r>
            <a:endParaRPr/>
          </a:p>
          <a:p>
            <a:pPr lvl="0">
              <a:spcBef>
                <a:spcPts val="0"/>
              </a:spcBef>
              <a:buNone/>
            </a:pPr>
            <a:r>
              <a:rPr lang="en"/>
              <a:t>Revealed</a:t>
            </a:r>
            <a:r>
              <a:rPr lang="en"/>
              <a:t> that particular sets of neuron are fired on a particular alignment of line and that various neurons are completely inactive during certain input(sparsity)</a:t>
            </a:r>
          </a:p>
          <a:p>
            <a:pPr lvl="0">
              <a:spcBef>
                <a:spcPts val="0"/>
              </a:spcBef>
              <a:buNone/>
            </a:pPr>
            <a:r>
              <a:t/>
            </a:r>
            <a:endParaRPr/>
          </a:p>
          <a:p>
            <a:pPr lvl="0">
              <a:spcBef>
                <a:spcPts val="0"/>
              </a:spcBef>
              <a:buNone/>
            </a:pPr>
            <a:r>
              <a:t/>
            </a:r>
            <a:endParaRPr/>
          </a:p>
          <a:p>
            <a:pPr lvl="0" rtl="0">
              <a:spcBef>
                <a:spcPts val="0"/>
              </a:spcBef>
              <a:buNone/>
            </a:pPr>
            <a:r>
              <a:rPr lang="en"/>
              <a:t>This shows how a biological experiments are a big </a:t>
            </a:r>
            <a:r>
              <a:rPr lang="en"/>
              <a:t>influence</a:t>
            </a:r>
            <a:r>
              <a:rPr lang="en"/>
              <a:t> on deep learning technique but are not directly associated. In sense it’s is not directly proportional how cats and a neural network learn but the perceptron or any deep learning algorithm can be thought of as a good intuition as to what happens inside the brain.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Cat experiment </a:t>
            </a:r>
          </a:p>
          <a:p>
            <a:pPr lvl="0" rtl="0">
              <a:spcBef>
                <a:spcPts val="0"/>
              </a:spcBef>
              <a:buNone/>
            </a:pPr>
            <a:r>
              <a:rPr lang="en"/>
              <a:t>Find how our brain, particularly how neurons activate on giving different inputs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The first neural network trained by Alexey </a:t>
            </a:r>
          </a:p>
          <a:p>
            <a:pPr lvl="0">
              <a:spcBef>
                <a:spcPts val="0"/>
              </a:spcBef>
              <a:buNone/>
            </a:pPr>
            <a:r>
              <a:rPr lang="en"/>
              <a:t>He is dubbed as father of deep learning.</a:t>
            </a:r>
          </a:p>
          <a:p>
            <a:pPr lvl="0">
              <a:spcBef>
                <a:spcPts val="0"/>
              </a:spcBef>
              <a:buNone/>
            </a:pPr>
            <a:r>
              <a:t/>
            </a:r>
            <a:endParaRPr/>
          </a:p>
          <a:p>
            <a:pPr lvl="0" rtl="0">
              <a:lnSpc>
                <a:spcPct val="115000"/>
              </a:lnSpc>
              <a:spcBef>
                <a:spcPts val="0"/>
              </a:spcBef>
              <a:spcAft>
                <a:spcPts val="1800"/>
              </a:spcAft>
              <a:buClr>
                <a:schemeClr val="dk1"/>
              </a:buClr>
              <a:buSzPct val="84615"/>
              <a:buFont typeface="Arial"/>
              <a:buNone/>
            </a:pPr>
            <a:r>
              <a:rPr lang="en" sz="1300">
                <a:solidFill>
                  <a:srgbClr val="444444"/>
                </a:solidFill>
                <a:highlight>
                  <a:srgbClr val="FFFFFF"/>
                </a:highlight>
              </a:rPr>
              <a:t>Ivakhnenko developed the </a:t>
            </a:r>
            <a:r>
              <a:rPr lang="en" sz="1300" u="sng">
                <a:solidFill>
                  <a:srgbClr val="009EE2"/>
                </a:solidFill>
                <a:highlight>
                  <a:srgbClr val="FFFFFF"/>
                </a:highlight>
                <a:hlinkClick r:id="rId2"/>
              </a:rPr>
              <a:t>Group Method of Data Handling</a:t>
            </a:r>
            <a:r>
              <a:rPr lang="en" sz="1300">
                <a:solidFill>
                  <a:srgbClr val="444444"/>
                </a:solidFill>
                <a:highlight>
                  <a:srgbClr val="FFFFFF"/>
                </a:highlight>
              </a:rPr>
              <a:t> (GMDH) – defined as a “family of inductive algorithms for computer-based mathematical modeling of multi-parametric datasets that features fully automatic structural and parametric optimization of models” – and applied it to neural networks.</a:t>
            </a:r>
          </a:p>
          <a:p>
            <a:pPr lvl="0" rtl="0">
              <a:lnSpc>
                <a:spcPct val="115000"/>
              </a:lnSpc>
              <a:spcBef>
                <a:spcPts val="0"/>
              </a:spcBef>
              <a:spcAft>
                <a:spcPts val="1800"/>
              </a:spcAft>
              <a:buClr>
                <a:schemeClr val="dk1"/>
              </a:buClr>
              <a:buSzPct val="84615"/>
              <a:buFont typeface="Arial"/>
              <a:buNone/>
            </a:pPr>
            <a:r>
              <a:rPr lang="en" sz="1300">
                <a:solidFill>
                  <a:srgbClr val="444444"/>
                </a:solidFill>
                <a:highlight>
                  <a:srgbClr val="FFFFFF"/>
                </a:highlight>
              </a:rPr>
              <a:t>For that reason alone, many consider Ivakhnenko the father of modern deep learning.</a:t>
            </a:r>
          </a:p>
          <a:p>
            <a:pPr lvl="0" rtl="0">
              <a:lnSpc>
                <a:spcPct val="115000"/>
              </a:lnSpc>
              <a:spcBef>
                <a:spcPts val="0"/>
              </a:spcBef>
              <a:spcAft>
                <a:spcPts val="1800"/>
              </a:spcAft>
              <a:buClr>
                <a:schemeClr val="dk1"/>
              </a:buClr>
              <a:buSzPct val="84615"/>
              <a:buFont typeface="Arial"/>
              <a:buNone/>
            </a:pPr>
            <a:r>
              <a:rPr lang="en" sz="1300">
                <a:solidFill>
                  <a:srgbClr val="444444"/>
                </a:solidFill>
                <a:highlight>
                  <a:srgbClr val="FFFFFF"/>
                </a:highlight>
              </a:rPr>
              <a:t>His learning algorithms used deep feedforward multilayer perceptrons using statistical methods at each layer to find the best features and forward them through the system.</a:t>
            </a:r>
          </a:p>
          <a:p>
            <a:pPr lvl="0" rtl="0">
              <a:lnSpc>
                <a:spcPct val="115000"/>
              </a:lnSpc>
              <a:spcBef>
                <a:spcPts val="0"/>
              </a:spcBef>
              <a:spcAft>
                <a:spcPts val="1800"/>
              </a:spcAft>
              <a:buClr>
                <a:schemeClr val="dk1"/>
              </a:buClr>
              <a:buSzPct val="84615"/>
              <a:buFont typeface="Arial"/>
              <a:buNone/>
            </a:pPr>
            <a:r>
              <a:rPr lang="en" sz="1300">
                <a:solidFill>
                  <a:srgbClr val="444444"/>
                </a:solidFill>
                <a:highlight>
                  <a:srgbClr val="FFFFFF"/>
                </a:highlight>
              </a:rPr>
              <a:t>Using GMDH, Ivakhnenko was able to create an 8-layer deep network in 1971, and he successfully demonstrated the learning process in a computer identification system called Alpha.</a:t>
            </a:r>
          </a:p>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Clr>
                <a:schemeClr val="dk1"/>
              </a:buClr>
              <a:buSzPct val="84615"/>
              <a:buFont typeface="Arial"/>
              <a:buNone/>
            </a:pPr>
            <a:r>
              <a:rPr lang="en" sz="1300">
                <a:solidFill>
                  <a:srgbClr val="444444"/>
                </a:solidFill>
                <a:highlight>
                  <a:srgbClr val="FFFFFF"/>
                </a:highlight>
              </a:rPr>
              <a:t>A recognized innovator in neural networks, Fukushima is perhaps best known for the creation of </a:t>
            </a:r>
            <a:r>
              <a:rPr lang="en" sz="1300" u="sng">
                <a:solidFill>
                  <a:srgbClr val="009EE2"/>
                </a:solidFill>
                <a:highlight>
                  <a:srgbClr val="FFFFFF"/>
                </a:highlight>
                <a:hlinkClick r:id="rId2"/>
              </a:rPr>
              <a:t>Neocognitron</a:t>
            </a:r>
            <a:r>
              <a:rPr lang="en" sz="1300">
                <a:solidFill>
                  <a:srgbClr val="444444"/>
                </a:solidFill>
                <a:highlight>
                  <a:srgbClr val="FFFFFF"/>
                </a:highlight>
              </a:rPr>
              <a:t>, an artificial neural network that learned how to recognize visual patterns. It has been used for handwritten character and other pattern recognition tasks, recommender systems, and even natural language processing.</a:t>
            </a:r>
          </a:p>
          <a:p>
            <a:pPr lvl="0" rtl="0">
              <a:lnSpc>
                <a:spcPct val="115000"/>
              </a:lnSpc>
              <a:spcBef>
                <a:spcPts val="0"/>
              </a:spcBef>
              <a:spcAft>
                <a:spcPts val="1800"/>
              </a:spcAft>
              <a:buClr>
                <a:schemeClr val="dk1"/>
              </a:buClr>
              <a:buSzPct val="84615"/>
              <a:buFont typeface="Arial"/>
              <a:buNone/>
            </a:pPr>
            <a:r>
              <a:rPr lang="en" sz="1300">
                <a:solidFill>
                  <a:srgbClr val="444444"/>
                </a:solidFill>
                <a:highlight>
                  <a:srgbClr val="FFFFFF"/>
                </a:highlight>
              </a:rPr>
              <a:t>His work – which was heavily influenced by Hubel and Wiesel – led to the development of the first </a:t>
            </a:r>
            <a:r>
              <a:rPr lang="en" sz="1300" u="sng">
                <a:solidFill>
                  <a:srgbClr val="009EE2"/>
                </a:solidFill>
                <a:highlight>
                  <a:srgbClr val="FFFFFF"/>
                </a:highlight>
                <a:hlinkClick r:id="rId3"/>
              </a:rPr>
              <a:t>convolutional neural networks</a:t>
            </a:r>
            <a:r>
              <a:rPr lang="en" sz="1300">
                <a:solidFill>
                  <a:srgbClr val="444444"/>
                </a:solidFill>
                <a:highlight>
                  <a:srgbClr val="FFFFFF"/>
                </a:highlight>
              </a:rPr>
              <a:t>, which are based on the visual cortex organization found in animals. They are variations of multilayer perceptrons designed to use minimal amounts of preprocessing.</a:t>
            </a:r>
          </a:p>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rPr lang="en" sz="1300">
                <a:solidFill>
                  <a:srgbClr val="444444"/>
                </a:solidFill>
                <a:highlight>
                  <a:srgbClr val="FFFFFF"/>
                </a:highlight>
              </a:rPr>
              <a:t>A recognized innovator in neural networks, Fukushima is perhaps best known for the creation of </a:t>
            </a:r>
            <a:r>
              <a:rPr lang="en" sz="1300" u="sng">
                <a:solidFill>
                  <a:srgbClr val="009EE2"/>
                </a:solidFill>
                <a:highlight>
                  <a:srgbClr val="FFFFFF"/>
                </a:highlight>
                <a:hlinkClick r:id="rId2"/>
              </a:rPr>
              <a:t>Neocognitron</a:t>
            </a:r>
            <a:r>
              <a:rPr lang="en" sz="1300">
                <a:solidFill>
                  <a:srgbClr val="444444"/>
                </a:solidFill>
                <a:highlight>
                  <a:srgbClr val="FFFFFF"/>
                </a:highlight>
              </a:rPr>
              <a:t>, an artificial neural network that learned how to recognize visual patterns. It has been used for handwritten character and other pattern recognition tasks, recommender systems, and even natural language processing.</a:t>
            </a:r>
          </a:p>
          <a:p>
            <a:pPr lvl="0" rtl="0">
              <a:lnSpc>
                <a:spcPct val="115000"/>
              </a:lnSpc>
              <a:spcBef>
                <a:spcPts val="0"/>
              </a:spcBef>
              <a:spcAft>
                <a:spcPts val="1800"/>
              </a:spcAft>
              <a:buNone/>
            </a:pPr>
            <a:r>
              <a:rPr lang="en" sz="1300">
                <a:solidFill>
                  <a:srgbClr val="444444"/>
                </a:solidFill>
                <a:highlight>
                  <a:srgbClr val="FFFFFF"/>
                </a:highlight>
              </a:rPr>
              <a:t>His work – which was heavily influenced by Hubel and Wiesel – led to the development of the first </a:t>
            </a:r>
            <a:r>
              <a:rPr lang="en" sz="1300" u="sng">
                <a:solidFill>
                  <a:srgbClr val="009EE2"/>
                </a:solidFill>
                <a:highlight>
                  <a:srgbClr val="FFFFFF"/>
                </a:highlight>
                <a:hlinkClick r:id="rId3"/>
              </a:rPr>
              <a:t>convolutional neural networks</a:t>
            </a:r>
            <a:r>
              <a:rPr lang="en" sz="1300">
                <a:solidFill>
                  <a:srgbClr val="444444"/>
                </a:solidFill>
                <a:highlight>
                  <a:srgbClr val="FFFFFF"/>
                </a:highlight>
              </a:rPr>
              <a:t>, which are based on the visual cortex organization found in animals. They are variations of multilayer perceptrons designed to use minimal amounts of preprocessing.</a:t>
            </a:r>
          </a:p>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sz="1300" u="sng">
                <a:solidFill>
                  <a:srgbClr val="009EE2"/>
                </a:solidFill>
                <a:highlight>
                  <a:srgbClr val="FFFFFF"/>
                </a:highlight>
                <a:hlinkClick r:id="rId2"/>
              </a:rPr>
              <a:t>Hopfield Networks</a:t>
            </a:r>
            <a:r>
              <a:rPr lang="en" sz="1300">
                <a:solidFill>
                  <a:srgbClr val="444444"/>
                </a:solidFill>
                <a:highlight>
                  <a:srgbClr val="FFFFFF"/>
                </a:highlight>
              </a:rPr>
              <a:t> are a </a:t>
            </a:r>
            <a:r>
              <a:rPr lang="en" sz="1300" u="sng">
                <a:solidFill>
                  <a:srgbClr val="009EE2"/>
                </a:solidFill>
                <a:highlight>
                  <a:srgbClr val="FFFFFF"/>
                </a:highlight>
                <a:hlinkClick r:id="rId3"/>
              </a:rPr>
              <a:t>recurrent neural network</a:t>
            </a:r>
            <a:r>
              <a:rPr lang="en" sz="1300">
                <a:solidFill>
                  <a:srgbClr val="444444"/>
                </a:solidFill>
                <a:highlight>
                  <a:srgbClr val="FFFFFF"/>
                </a:highlight>
              </a:rPr>
              <a:t> that serve as a content-addressable memory system, and they remain a popular implementation tool for deep learning in the 21st century.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Clr>
                <a:schemeClr val="dk1"/>
              </a:buClr>
              <a:buSzPct val="84615"/>
              <a:buFont typeface="Arial"/>
              <a:buNone/>
            </a:pPr>
            <a:r>
              <a:rPr lang="en" sz="1300">
                <a:solidFill>
                  <a:srgbClr val="444444"/>
                </a:solidFill>
                <a:highlight>
                  <a:srgbClr val="FFFFFF"/>
                </a:highlight>
              </a:rPr>
              <a:t>LeCun – another rock star in the AI and DL universe – combined convolutional neural networks (which he was instrumental in developing) with recent backpropagation theories to read handwritten digits in 1989.</a:t>
            </a:r>
          </a:p>
          <a:p>
            <a:pPr lvl="0" rtl="0">
              <a:lnSpc>
                <a:spcPct val="115000"/>
              </a:lnSpc>
              <a:spcBef>
                <a:spcPts val="0"/>
              </a:spcBef>
              <a:spcAft>
                <a:spcPts val="1800"/>
              </a:spcAft>
              <a:buClr>
                <a:schemeClr val="dk1"/>
              </a:buClr>
              <a:buSzPct val="84615"/>
              <a:buFont typeface="Arial"/>
              <a:buNone/>
            </a:pPr>
            <a:r>
              <a:rPr lang="en" sz="1300">
                <a:solidFill>
                  <a:srgbClr val="444444"/>
                </a:solidFill>
                <a:highlight>
                  <a:srgbClr val="FFFFFF"/>
                </a:highlight>
              </a:rPr>
              <a:t>His system was eventually used to read handwritten checks and zip codes by NCR and other companies, processing anywhere from 10-20% of cashed checks in the United States in the late 90s and early 2000s.</a:t>
            </a:r>
          </a:p>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rPr lang="en" sz="1300">
                <a:solidFill>
                  <a:srgbClr val="444444"/>
                </a:solidFill>
                <a:highlight>
                  <a:srgbClr val="FFFFFF"/>
                </a:highlight>
              </a:rPr>
              <a:t>LeCun – another rock star in the AI and DL universe – combined convolutional neural networks (which he was instrumental in developing) with recent backpropagation theories to read handwritten digits in 1989.</a:t>
            </a:r>
          </a:p>
          <a:p>
            <a:pPr lvl="0" rtl="0">
              <a:lnSpc>
                <a:spcPct val="115000"/>
              </a:lnSpc>
              <a:spcBef>
                <a:spcPts val="0"/>
              </a:spcBef>
              <a:spcAft>
                <a:spcPts val="1800"/>
              </a:spcAft>
              <a:buNone/>
            </a:pPr>
            <a:r>
              <a:rPr lang="en" sz="1300">
                <a:solidFill>
                  <a:srgbClr val="444444"/>
                </a:solidFill>
                <a:highlight>
                  <a:srgbClr val="FFFFFF"/>
                </a:highlight>
              </a:rPr>
              <a:t>His system was eventually used to read handwritten checks and zip codes by NCR and other companies, processing anywhere from 10-20% of cashed checks in the United States in the late 90s and early 2000s.</a:t>
            </a:r>
          </a:p>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rPr lang="en" sz="1500">
                <a:solidFill>
                  <a:srgbClr val="515151"/>
                </a:solidFill>
                <a:highlight>
                  <a:srgbClr val="FFFFFF"/>
                </a:highlight>
                <a:latin typeface="Georgia"/>
                <a:ea typeface="Georgia"/>
                <a:cs typeface="Georgia"/>
                <a:sym typeface="Georgia"/>
              </a:rPr>
              <a:t>Support vector machines, or SVMs for short, are a class of machine learning algorithms that have become incredibly popular in the past few years. They are based on a very intuitive idea. Here, we’ll introduce SVMs and go through the key ideas in the algorithm.</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rPr lang="en" sz="1500">
                <a:solidFill>
                  <a:srgbClr val="515151"/>
                </a:solidFill>
                <a:highlight>
                  <a:srgbClr val="FFFFFF"/>
                </a:highlight>
                <a:latin typeface="Georgia"/>
                <a:ea typeface="Georgia"/>
                <a:cs typeface="Georgia"/>
                <a:sym typeface="Georgia"/>
              </a:rPr>
              <a:t>Support vector machines, or SVMs for short, are a class of machine learning algorithms that have become incredibly popular in the past few years. They are based on a very intuitive idea. Here, we’ll introduce SVMs and go through the key ideas in the algorithm.</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rPr lang="en" sz="1500">
                <a:solidFill>
                  <a:srgbClr val="515151"/>
                </a:solidFill>
                <a:highlight>
                  <a:srgbClr val="FFFFFF"/>
                </a:highlight>
                <a:latin typeface="Georgia"/>
                <a:ea typeface="Georgia"/>
                <a:cs typeface="Georgia"/>
                <a:sym typeface="Georgia"/>
              </a:rPr>
              <a:t>In a way, a margin is a way to determine how confident we are in our classification. If a data point has a large margin, and hence is very far away from the decision boundary we can be pretty confident about our prediction. However, if a data point has a very small margin, and is hence very close to the decision boundary then we probably aren’t as sure of our classification.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rPr lang="en" sz="1500">
                <a:solidFill>
                  <a:srgbClr val="515151"/>
                </a:solidFill>
                <a:highlight>
                  <a:srgbClr val="FFFFFF"/>
                </a:highlight>
                <a:latin typeface="Georgia"/>
                <a:ea typeface="Georgia"/>
                <a:cs typeface="Georgia"/>
                <a:sym typeface="Georgia"/>
              </a:rPr>
              <a:t>Now that we’ve defined margins, we can talk about </a:t>
            </a:r>
            <a:r>
              <a:rPr b="1" lang="en" sz="1500">
                <a:solidFill>
                  <a:srgbClr val="303030"/>
                </a:solidFill>
                <a:highlight>
                  <a:srgbClr val="FFFFFF"/>
                </a:highlight>
                <a:latin typeface="Georgia"/>
                <a:ea typeface="Georgia"/>
                <a:cs typeface="Georgia"/>
                <a:sym typeface="Georgia"/>
              </a:rPr>
              <a:t>support vectors</a:t>
            </a:r>
            <a:r>
              <a:rPr lang="en" sz="1500">
                <a:solidFill>
                  <a:srgbClr val="515151"/>
                </a:solidFill>
                <a:highlight>
                  <a:srgbClr val="FFFFFF"/>
                </a:highlight>
                <a:latin typeface="Georgia"/>
                <a:ea typeface="Georgia"/>
                <a:cs typeface="Georgia"/>
                <a:sym typeface="Georgia"/>
              </a:rPr>
              <a:t>. A support vector is a vector from the data point with the smallest margin to the decision boundary. In other words, it’s a vector between that data point that is closest to the decision boundary and the boundary itself. This vector, in fact, any margin, will be perpendicular to the decision boundary because the smallest distance between a point and a line is a perpendicular line.</a:t>
            </a:r>
          </a:p>
          <a:p>
            <a:pPr lvl="0" rtl="0">
              <a:lnSpc>
                <a:spcPct val="115000"/>
              </a:lnSpc>
              <a:spcBef>
                <a:spcPts val="0"/>
              </a:spcBef>
              <a:spcAft>
                <a:spcPts val="1800"/>
              </a:spcAft>
              <a:buNone/>
            </a:pPr>
            <a:r>
              <a:rPr lang="en" sz="1500">
                <a:solidFill>
                  <a:srgbClr val="515151"/>
                </a:solidFill>
                <a:highlight>
                  <a:srgbClr val="FFFFFF"/>
                </a:highlight>
                <a:latin typeface="Georgia"/>
                <a:ea typeface="Georgia"/>
                <a:cs typeface="Georgia"/>
                <a:sym typeface="Georgia"/>
              </a:rPr>
              <a:t>The idea behind a support vector machine is to classify data by drawing a decision boundary such that it </a:t>
            </a:r>
            <a:r>
              <a:rPr i="1" lang="en" sz="1500">
                <a:solidFill>
                  <a:srgbClr val="515151"/>
                </a:solidFill>
                <a:highlight>
                  <a:srgbClr val="FFFFFF"/>
                </a:highlight>
                <a:latin typeface="Georgia"/>
                <a:ea typeface="Georgia"/>
                <a:cs typeface="Georgia"/>
                <a:sym typeface="Georgia"/>
              </a:rPr>
              <a:t>maximizes</a:t>
            </a:r>
            <a:r>
              <a:rPr lang="en" sz="1500">
                <a:solidFill>
                  <a:srgbClr val="515151"/>
                </a:solidFill>
                <a:highlight>
                  <a:srgbClr val="FFFFFF"/>
                </a:highlight>
                <a:latin typeface="Georgia"/>
                <a:ea typeface="Georgia"/>
                <a:cs typeface="Georgia"/>
                <a:sym typeface="Georgia"/>
              </a:rPr>
              <a:t> the support vectors. By maximizing the support vectors, we’re also maximizing the margins in a data set, and thus the decision boundary is as far away as possible from the data points.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rPr lang="en" sz="1500">
                <a:solidFill>
                  <a:srgbClr val="515151"/>
                </a:solidFill>
                <a:highlight>
                  <a:srgbClr val="FFFFFF"/>
                </a:highlight>
                <a:latin typeface="Georgia"/>
                <a:ea typeface="Georgia"/>
                <a:cs typeface="Georgia"/>
                <a:sym typeface="Georgia"/>
              </a:rPr>
              <a:t>Neural nets are famous for they can deal easily with non-linearity and hence shine when data is high dimentional</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rPr lang="en" sz="1500">
                <a:solidFill>
                  <a:srgbClr val="515151"/>
                </a:solidFill>
                <a:highlight>
                  <a:srgbClr val="FFFFFF"/>
                </a:highlight>
                <a:latin typeface="Georgia"/>
                <a:ea typeface="Georgia"/>
                <a:cs typeface="Georgia"/>
                <a:sym typeface="Georgia"/>
              </a:rPr>
              <a:t>Neural nets are famous for they can deal easily with non-linearity and hence shine when data is high dimentional</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rPr lang="en" sz="1500">
                <a:solidFill>
                  <a:srgbClr val="515151"/>
                </a:solidFill>
                <a:latin typeface="Georgia"/>
                <a:ea typeface="Georgia"/>
                <a:cs typeface="Georgia"/>
                <a:sym typeface="Georgia"/>
              </a:rPr>
              <a:t>It turns out that for certain representations of data (or certain coordinate systems), it’s actually much easier to calculate the kernel than it is to calculate the actual data point. For example, we can use data points in an infinite dimensional space. As long as we have a way of computing the inner product, or the kernel, quickly. And luckily, there are ways to do this! One example of this is the </a:t>
            </a:r>
            <a:r>
              <a:rPr b="1" lang="en" sz="1500">
                <a:solidFill>
                  <a:srgbClr val="515151"/>
                </a:solidFill>
                <a:latin typeface="Georgia"/>
                <a:ea typeface="Georgia"/>
                <a:cs typeface="Georgia"/>
                <a:sym typeface="Georgia"/>
              </a:rPr>
              <a:t>Radial Basis Function kernel</a:t>
            </a:r>
            <a:r>
              <a:rPr lang="en" sz="1500">
                <a:solidFill>
                  <a:srgbClr val="515151"/>
                </a:solidFill>
                <a:latin typeface="Georgia"/>
                <a:ea typeface="Georgia"/>
                <a:cs typeface="Georgia"/>
                <a:sym typeface="Georgia"/>
              </a:rPr>
              <a:t>, which calculates the inner product for a certain infinite dimensional space.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rPr lang="en"/>
              <a:t>Explain curse of dimensionality</a:t>
            </a:r>
          </a:p>
          <a:p>
            <a:pPr lvl="0" rtl="0">
              <a:lnSpc>
                <a:spcPct val="115000"/>
              </a:lnSpc>
              <a:spcBef>
                <a:spcPts val="0"/>
              </a:spcBef>
              <a:spcAft>
                <a:spcPts val="1800"/>
              </a:spcAft>
              <a:buNone/>
            </a:pPr>
            <a:r>
              <a:rPr lang="en"/>
              <a:t>Good if you have a lot of data or if data is non separable in lower dimension but can be separated in higher dimension</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rPr lang="en"/>
              <a:t>Explain curse of dimensionality</a:t>
            </a:r>
          </a:p>
          <a:p>
            <a:pPr lvl="0" rtl="0">
              <a:lnSpc>
                <a:spcPct val="115000"/>
              </a:lnSpc>
              <a:spcBef>
                <a:spcPts val="0"/>
              </a:spcBef>
              <a:spcAft>
                <a:spcPts val="1800"/>
              </a:spcAft>
              <a:buNone/>
            </a:pPr>
            <a:r>
              <a:rPr lang="en"/>
              <a:t>Good if you have a lot of data or if data is non separable in lower dimension but can be separated in higher dimension</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rPr lang="en"/>
              <a:t>Explain curse of dimensionality</a:t>
            </a:r>
          </a:p>
          <a:p>
            <a:pPr lvl="0" rtl="0">
              <a:lnSpc>
                <a:spcPct val="115000"/>
              </a:lnSpc>
              <a:spcBef>
                <a:spcPts val="0"/>
              </a:spcBef>
              <a:spcAft>
                <a:spcPts val="1800"/>
              </a:spcAft>
              <a:buNone/>
            </a:pPr>
            <a:r>
              <a:rPr lang="en"/>
              <a:t>Good if you have a lot of data or if data is non separable in lower dimension but can be separated in higher dimension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100"/>
              </a:spcAft>
              <a:buNone/>
            </a:pPr>
            <a:r>
              <a:rPr lang="en" sz="1150">
                <a:solidFill>
                  <a:srgbClr val="242729"/>
                </a:solidFill>
                <a:highlight>
                  <a:srgbClr val="FFFFFF"/>
                </a:highlight>
              </a:rPr>
              <a:t>Judging from the examples you provide, I'm assuming that by ANNs, you mean multilayer feed-forward networks (FF nets for short), such as multilayer perceptrons, because those are in direct competition with SVMs.</a:t>
            </a:r>
          </a:p>
          <a:p>
            <a:pPr lvl="0" rtl="0">
              <a:lnSpc>
                <a:spcPct val="115000"/>
              </a:lnSpc>
              <a:spcBef>
                <a:spcPts val="0"/>
              </a:spcBef>
              <a:spcAft>
                <a:spcPts val="1100"/>
              </a:spcAft>
              <a:buNone/>
            </a:pPr>
            <a:r>
              <a:rPr lang="en" sz="1150">
                <a:solidFill>
                  <a:srgbClr val="242729"/>
                </a:solidFill>
                <a:highlight>
                  <a:srgbClr val="FFFFFF"/>
                </a:highlight>
              </a:rPr>
              <a:t>One specific benefit that these models have over SVMs is that their size is fixed: they are </a:t>
            </a:r>
            <a:r>
              <a:rPr i="1" lang="en" sz="1150">
                <a:solidFill>
                  <a:srgbClr val="242729"/>
                </a:solidFill>
                <a:highlight>
                  <a:srgbClr val="FFFFFF"/>
                </a:highlight>
              </a:rPr>
              <a:t>parametric</a:t>
            </a:r>
            <a:r>
              <a:rPr lang="en" sz="1150">
                <a:solidFill>
                  <a:srgbClr val="242729"/>
                </a:solidFill>
                <a:highlight>
                  <a:srgbClr val="FFFFFF"/>
                </a:highlight>
              </a:rPr>
              <a:t> models, while SVMs are non-parametric. That is, in an ANN you have a bunch of hidden layers with sizes </a:t>
            </a:r>
            <a:r>
              <a:rPr i="1" lang="en" sz="1150">
                <a:solidFill>
                  <a:srgbClr val="242729"/>
                </a:solidFill>
                <a:highlight>
                  <a:srgbClr val="FFFFFF"/>
                </a:highlight>
              </a:rPr>
              <a:t>h</a:t>
            </a:r>
            <a:r>
              <a:rPr baseline="-25000" lang="en" sz="1500">
                <a:solidFill>
                  <a:srgbClr val="242729"/>
                </a:solidFill>
                <a:highlight>
                  <a:srgbClr val="FFFFFF"/>
                </a:highlight>
              </a:rPr>
              <a:t>1</a:t>
            </a:r>
            <a:r>
              <a:rPr lang="en" sz="1150">
                <a:solidFill>
                  <a:srgbClr val="242729"/>
                </a:solidFill>
                <a:highlight>
                  <a:srgbClr val="FFFFFF"/>
                </a:highlight>
              </a:rPr>
              <a:t> through </a:t>
            </a:r>
            <a:r>
              <a:rPr i="1" lang="en" sz="1150">
                <a:solidFill>
                  <a:srgbClr val="242729"/>
                </a:solidFill>
                <a:highlight>
                  <a:srgbClr val="FFFFFF"/>
                </a:highlight>
              </a:rPr>
              <a:t>h</a:t>
            </a:r>
            <a:r>
              <a:rPr baseline="-25000" i="1" lang="en" sz="1500">
                <a:solidFill>
                  <a:srgbClr val="242729"/>
                </a:solidFill>
                <a:highlight>
                  <a:srgbClr val="FFFFFF"/>
                </a:highlight>
              </a:rPr>
              <a:t>n</a:t>
            </a:r>
            <a:r>
              <a:rPr lang="en" sz="1150">
                <a:solidFill>
                  <a:srgbClr val="242729"/>
                </a:solidFill>
                <a:highlight>
                  <a:srgbClr val="FFFFFF"/>
                </a:highlight>
              </a:rPr>
              <a:t> depending on the number of features, plus bias parameters, and those make up your model. By contrast, an SVM (at least a kernelized one) consists of a set of support vectors, selected from the training set, with a weight for each. In the worst case, the number of support vectors is exactly the number of training samples (though that mainly occurs with small training sets or in degenerate cases) and in general its model size scales linearly. In natural language processing, SVM classifiers with tens of thousands of support vectors, each having hundreds of thousands of features, is not unheard of.</a:t>
            </a:r>
          </a:p>
          <a:p>
            <a:pPr lvl="0" rtl="0">
              <a:lnSpc>
                <a:spcPct val="115000"/>
              </a:lnSpc>
              <a:spcBef>
                <a:spcPts val="0"/>
              </a:spcBef>
              <a:spcAft>
                <a:spcPts val="1100"/>
              </a:spcAft>
              <a:buNone/>
            </a:pPr>
            <a:r>
              <a:rPr lang="en" sz="1150">
                <a:solidFill>
                  <a:srgbClr val="242729"/>
                </a:solidFill>
                <a:highlight>
                  <a:srgbClr val="FFFFFF"/>
                </a:highlight>
              </a:rPr>
              <a:t>Also, </a:t>
            </a:r>
            <a:r>
              <a:rPr lang="en" sz="1150" u="sng">
                <a:solidFill>
                  <a:srgbClr val="005999"/>
                </a:solidFill>
                <a:highlight>
                  <a:srgbClr val="FFFFFF"/>
                </a:highlight>
                <a:hlinkClick r:id="rId2"/>
              </a:rPr>
              <a:t>online training</a:t>
            </a:r>
            <a:r>
              <a:rPr lang="en" sz="1150">
                <a:solidFill>
                  <a:srgbClr val="242729"/>
                </a:solidFill>
                <a:highlight>
                  <a:srgbClr val="FFFFFF"/>
                </a:highlight>
              </a:rPr>
              <a:t> of FF nets is very simple compared to online SVM fitting, and predicting can be quite a bit faster.</a:t>
            </a:r>
          </a:p>
          <a:p>
            <a:pPr lvl="0" rtl="0">
              <a:lnSpc>
                <a:spcPct val="115000"/>
              </a:lnSpc>
              <a:spcBef>
                <a:spcPts val="0"/>
              </a:spcBef>
              <a:spcAft>
                <a:spcPts val="180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5" name="Shape 3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80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rPr lang="en" sz="1800">
                <a:solidFill>
                  <a:srgbClr val="FFFFFF"/>
                </a:solidFill>
                <a:highlight>
                  <a:srgbClr val="13335A"/>
                </a:highlight>
              </a:rPr>
              <a:t>At its core Machine Learning is a computable </a:t>
            </a:r>
            <a:r>
              <a:rPr i="1" lang="en" sz="1800">
                <a:solidFill>
                  <a:srgbClr val="FFFFFF"/>
                </a:solidFill>
                <a:highlight>
                  <a:srgbClr val="13335A"/>
                </a:highlight>
              </a:rPr>
              <a:t>Mathematical </a:t>
            </a:r>
            <a:r>
              <a:rPr lang="en" sz="1800">
                <a:solidFill>
                  <a:srgbClr val="FFFFFF"/>
                </a:solidFill>
                <a:highlight>
                  <a:srgbClr val="13335A"/>
                </a:highlight>
              </a:rPr>
              <a:t>tool which is used to approximate a function. This  function is believed to be an  “oracle” function or true function from which data is generated.</a:t>
            </a:r>
          </a:p>
          <a:p>
            <a:pPr lvl="0" rtl="0">
              <a:lnSpc>
                <a:spcPct val="115000"/>
              </a:lnSpc>
              <a:spcBef>
                <a:spcPts val="0"/>
              </a:spcBef>
              <a:buClr>
                <a:schemeClr val="dk1"/>
              </a:buClr>
              <a:buSzPct val="61111"/>
              <a:buFont typeface="Arial"/>
              <a:buNone/>
            </a:pPr>
            <a:r>
              <a:t/>
            </a:r>
            <a:endParaRPr sz="1800">
              <a:solidFill>
                <a:srgbClr val="FFFFFF"/>
              </a:solidFill>
              <a:highlight>
                <a:srgbClr val="13335A"/>
              </a:highlight>
            </a:endParaRPr>
          </a:p>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hyperlink" Target="http://www.mind.ilstu.edu/curriculum/mcp_neurons/mcp_neuron_1.php?modGUI=212&amp;compGUI=1749&amp;itemGUI=3018"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8.png"/><Relationship Id="rId4" Type="http://schemas.openxmlformats.org/officeDocument/2006/relationships/hyperlink" Target="http://www.prsr.m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hyperlink" Target="https://www.youtube.com/watch?v=IOHayh06LJ4" TargetMode="External"/><Relationship Id="rId5"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en.wikipedia.org/wiki/David_Rumelhart" TargetMode="External"/><Relationship Id="rId4" Type="http://schemas.openxmlformats.org/officeDocument/2006/relationships/hyperlink" Target="http://www.cs.toronto.edu/~hinton/" TargetMode="External"/><Relationship Id="rId5" Type="http://schemas.openxmlformats.org/officeDocument/2006/relationships/hyperlink" Target="http://en.wikipedia.org/wiki/Ronald_J._William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vision.stanford.edu/teaching/cs131_fall1415/lectures/Fukushima1988.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www.youtube.com/watch?v=FwFduRA_L6Q" TargetMode="External"/><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en.wikipedia.org/wiki/Kernel_metho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cs.stanford.edu/people/karpathy/svmjs/demo/"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en.wikipedia.org/wiki/Tom_M._Mitchel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playground.tensorflow.org/#activation=tanh&amp;batchSize=10&amp;dataset=xor&amp;regDataset=reg-plane&amp;learningRate=0.03&amp;regularizationRate=0&amp;noise=0&amp;networkShape=6,6,6,6,6,2&amp;seed=0.68333&amp;showTestData=false&amp;discretize=false&amp;percTrainData=50&amp;x=true&amp;y=true&amp;xTimesY=false&amp;xSquared=true&amp;ySquared=false&amp;cosX=false&amp;sinX=false&amp;cosY=false&amp;sinY=false&amp;collectStats=false&amp;problem=classification&amp;initZero=false&amp;hideText=false" TargetMode="External"/><Relationship Id="rId4" Type="http://schemas.openxmlformats.org/officeDocument/2006/relationships/hyperlink" Target="http://cs.stanford.edu/people/karpathy/convnetjs/demo/classify2d.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www.youtube.com/watch?v=SUNPrR4o5ZA" TargetMode="External"/><Relationship Id="rId4" Type="http://schemas.openxmlformats.org/officeDocument/2006/relationships/image" Target="../media/image25.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www.cs.toronto.edu/~graves/handwriting.html" TargetMode="External"/><Relationship Id="rId4" Type="http://schemas.openxmlformats.org/officeDocument/2006/relationships/hyperlink" Target="http://www.cs.toronto.edu/~nitish/nips2014demo/index.html" TargetMode="External"/><Relationship Id="rId5" Type="http://schemas.openxmlformats.org/officeDocument/2006/relationships/hyperlink" Target="http://cs.stanford.edu/people/karpathy/convnetjs/demo/autoencoder.html" TargetMode="External"/><Relationship Id="rId6" Type="http://schemas.openxmlformats.org/officeDocument/2006/relationships/hyperlink" Target="https://experiments.withgoogle.com/ai/ai-duet/view/"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53" name="Shape 53"/>
        <p:cNvGrpSpPr/>
        <p:nvPr/>
      </p:nvGrpSpPr>
      <p:grpSpPr>
        <a:xfrm>
          <a:off x="0" y="0"/>
          <a:ext cx="0" cy="0"/>
          <a:chOff x="0" y="0"/>
          <a:chExt cx="0" cy="0"/>
        </a:xfrm>
      </p:grpSpPr>
      <p:sp>
        <p:nvSpPr>
          <p:cNvPr id="54" name="Shape 54"/>
          <p:cNvSpPr txBox="1"/>
          <p:nvPr>
            <p:ph type="ctrTitle"/>
          </p:nvPr>
        </p:nvSpPr>
        <p:spPr>
          <a:xfrm>
            <a:off x="311700" y="1354050"/>
            <a:ext cx="8520600" cy="2435400"/>
          </a:xfrm>
          <a:prstGeom prst="rect">
            <a:avLst/>
          </a:prstGeom>
        </p:spPr>
        <p:txBody>
          <a:bodyPr anchorCtr="0" anchor="b" bIns="91425" lIns="91425" rIns="91425" wrap="square" tIns="91425">
            <a:noAutofit/>
          </a:bodyPr>
          <a:lstStyle/>
          <a:p>
            <a:pPr lvl="0">
              <a:spcBef>
                <a:spcPts val="0"/>
              </a:spcBef>
              <a:buNone/>
            </a:pPr>
            <a:r>
              <a:rPr lang="en">
                <a:solidFill>
                  <a:schemeClr val="lt1"/>
                </a:solidFill>
              </a:rPr>
              <a:t>From Machine Learning </a:t>
            </a:r>
          </a:p>
          <a:p>
            <a:pPr lvl="0">
              <a:spcBef>
                <a:spcPts val="0"/>
              </a:spcBef>
              <a:buNone/>
            </a:pPr>
            <a:r>
              <a:rPr lang="en">
                <a:solidFill>
                  <a:schemeClr val="lt1"/>
                </a:solidFill>
              </a:rPr>
              <a:t>To foundations of </a:t>
            </a:r>
          </a:p>
          <a:p>
            <a:pPr lvl="0">
              <a:spcBef>
                <a:spcPts val="0"/>
              </a:spcBef>
              <a:buNone/>
            </a:pPr>
            <a:r>
              <a:rPr lang="en">
                <a:solidFill>
                  <a:schemeClr val="lt1"/>
                </a:solidFill>
              </a:rPr>
              <a:t>Deep Learning</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103" name="Shape 103"/>
        <p:cNvGrpSpPr/>
        <p:nvPr/>
      </p:nvGrpSpPr>
      <p:grpSpPr>
        <a:xfrm>
          <a:off x="0" y="0"/>
          <a:ext cx="0" cy="0"/>
          <a:chOff x="0" y="0"/>
          <a:chExt cx="0" cy="0"/>
        </a:xfrm>
      </p:grpSpPr>
      <p:sp>
        <p:nvSpPr>
          <p:cNvPr id="104" name="Shape 104"/>
          <p:cNvSpPr txBox="1"/>
          <p:nvPr>
            <p:ph idx="1" type="body"/>
          </p:nvPr>
        </p:nvSpPr>
        <p:spPr>
          <a:xfrm>
            <a:off x="311700" y="863550"/>
            <a:ext cx="8520600" cy="3416400"/>
          </a:xfrm>
          <a:prstGeom prst="rect">
            <a:avLst/>
          </a:prstGeom>
        </p:spPr>
        <p:txBody>
          <a:bodyPr anchorCtr="0" anchor="ctr" bIns="91425" lIns="91425" rIns="91425" wrap="square" tIns="91425">
            <a:noAutofit/>
          </a:bodyPr>
          <a:lstStyle/>
          <a:p>
            <a:pPr lvl="0" rtl="0" algn="ctr">
              <a:spcBef>
                <a:spcPts val="0"/>
              </a:spcBef>
              <a:buNone/>
            </a:pPr>
            <a:r>
              <a:rPr lang="en" sz="3600">
                <a:solidFill>
                  <a:srgbClr val="FFFFFF"/>
                </a:solidFill>
                <a:highlight>
                  <a:srgbClr val="13335A"/>
                </a:highlight>
              </a:rPr>
              <a:t>Now let’s build learn about </a:t>
            </a:r>
          </a:p>
          <a:p>
            <a:pPr lvl="0" rtl="0" algn="ctr">
              <a:spcBef>
                <a:spcPts val="0"/>
              </a:spcBef>
              <a:buNone/>
            </a:pPr>
            <a:r>
              <a:rPr lang="en" sz="3600">
                <a:solidFill>
                  <a:srgbClr val="FFFFFF"/>
                </a:solidFill>
                <a:highlight>
                  <a:srgbClr val="13335A"/>
                </a:highlight>
              </a:rPr>
              <a:t>Deep learning</a:t>
            </a:r>
          </a:p>
          <a:p>
            <a:pPr lvl="0" rtl="0" algn="ctr">
              <a:spcBef>
                <a:spcPts val="0"/>
              </a:spcBef>
              <a:buNone/>
            </a:pPr>
            <a:r>
              <a:rPr lang="en" sz="3600">
                <a:solidFill>
                  <a:srgbClr val="FFFFFF"/>
                </a:solidFill>
                <a:highlight>
                  <a:srgbClr val="13335A"/>
                </a:highlight>
              </a:rPr>
              <a:t>Like it happened!</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108" name="Shape 108"/>
        <p:cNvGrpSpPr/>
        <p:nvPr/>
      </p:nvGrpSpPr>
      <p:grpSpPr>
        <a:xfrm>
          <a:off x="0" y="0"/>
          <a:ext cx="0" cy="0"/>
          <a:chOff x="0" y="0"/>
          <a:chExt cx="0" cy="0"/>
        </a:xfrm>
      </p:grpSpPr>
      <p:sp>
        <p:nvSpPr>
          <p:cNvPr id="109" name="Shape 109"/>
          <p:cNvSpPr txBox="1"/>
          <p:nvPr>
            <p:ph idx="1" type="body"/>
          </p:nvPr>
        </p:nvSpPr>
        <p:spPr>
          <a:xfrm>
            <a:off x="311700" y="863550"/>
            <a:ext cx="8520600" cy="3416400"/>
          </a:xfrm>
          <a:prstGeom prst="rect">
            <a:avLst/>
          </a:prstGeom>
        </p:spPr>
        <p:txBody>
          <a:bodyPr anchorCtr="0" anchor="ctr" bIns="91425" lIns="91425" rIns="91425" wrap="square" tIns="91425">
            <a:noAutofit/>
          </a:bodyPr>
          <a:lstStyle/>
          <a:p>
            <a:pPr lvl="0" rtl="0" algn="ctr">
              <a:spcBef>
                <a:spcPts val="0"/>
              </a:spcBef>
              <a:buNone/>
            </a:pPr>
            <a:r>
              <a:rPr lang="en" sz="3600">
                <a:solidFill>
                  <a:schemeClr val="lt1"/>
                </a:solidFill>
                <a:highlight>
                  <a:srgbClr val="13335A"/>
                </a:highlight>
              </a:rPr>
              <a:t>The time line of Deep learning</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113" name="Shape 113"/>
        <p:cNvGrpSpPr/>
        <p:nvPr/>
      </p:nvGrpSpPr>
      <p:grpSpPr>
        <a:xfrm>
          <a:off x="0" y="0"/>
          <a:ext cx="0" cy="0"/>
          <a:chOff x="0" y="0"/>
          <a:chExt cx="0" cy="0"/>
        </a:xfrm>
      </p:grpSpPr>
      <p:sp>
        <p:nvSpPr>
          <p:cNvPr id="114" name="Shape 114"/>
          <p:cNvSpPr txBox="1"/>
          <p:nvPr>
            <p:ph idx="1" type="body"/>
          </p:nvPr>
        </p:nvSpPr>
        <p:spPr>
          <a:xfrm>
            <a:off x="311700" y="863550"/>
            <a:ext cx="8520600" cy="3416400"/>
          </a:xfrm>
          <a:prstGeom prst="rect">
            <a:avLst/>
          </a:prstGeom>
        </p:spPr>
        <p:txBody>
          <a:bodyPr anchorCtr="0" anchor="ctr" bIns="91425" lIns="91425" rIns="91425" wrap="square" tIns="91425">
            <a:noAutofit/>
          </a:bodyPr>
          <a:lstStyle/>
          <a:p>
            <a:pPr lvl="0" rtl="0" algn="ctr">
              <a:lnSpc>
                <a:spcPct val="110000"/>
              </a:lnSpc>
              <a:spcBef>
                <a:spcPts val="1500"/>
              </a:spcBef>
              <a:spcAft>
                <a:spcPts val="800"/>
              </a:spcAft>
              <a:buNone/>
            </a:pPr>
            <a:r>
              <a:rPr lang="en" sz="3000">
                <a:solidFill>
                  <a:srgbClr val="FFFFFF"/>
                </a:solidFill>
              </a:rPr>
              <a:t>1943 - The first mathematical model of neural network</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118" name="Shape 118"/>
        <p:cNvGrpSpPr/>
        <p:nvPr/>
      </p:nvGrpSpPr>
      <p:grpSpPr>
        <a:xfrm>
          <a:off x="0" y="0"/>
          <a:ext cx="0" cy="0"/>
          <a:chOff x="0" y="0"/>
          <a:chExt cx="0" cy="0"/>
        </a:xfrm>
      </p:grpSpPr>
      <p:sp>
        <p:nvSpPr>
          <p:cNvPr id="119" name="Shape 119"/>
          <p:cNvSpPr txBox="1"/>
          <p:nvPr>
            <p:ph idx="1" type="body"/>
          </p:nvPr>
        </p:nvSpPr>
        <p:spPr>
          <a:xfrm>
            <a:off x="311700" y="253100"/>
            <a:ext cx="8520600" cy="1047000"/>
          </a:xfrm>
          <a:prstGeom prst="rect">
            <a:avLst/>
          </a:prstGeom>
        </p:spPr>
        <p:txBody>
          <a:bodyPr anchorCtr="0" anchor="t" bIns="91425" lIns="91425" rIns="91425" wrap="square" tIns="91425">
            <a:noAutofit/>
          </a:bodyPr>
          <a:lstStyle/>
          <a:p>
            <a:pPr lvl="0" rtl="0" algn="ctr">
              <a:lnSpc>
                <a:spcPct val="110000"/>
              </a:lnSpc>
              <a:spcBef>
                <a:spcPts val="1500"/>
              </a:spcBef>
              <a:spcAft>
                <a:spcPts val="800"/>
              </a:spcAft>
              <a:buNone/>
            </a:pPr>
            <a:r>
              <a:rPr lang="en" sz="2250">
                <a:solidFill>
                  <a:srgbClr val="FFFFFF"/>
                </a:solidFill>
              </a:rPr>
              <a:t>Walter pitts and Warren McCulloch neuron</a:t>
            </a:r>
          </a:p>
        </p:txBody>
      </p:sp>
      <p:pic>
        <p:nvPicPr>
          <p:cNvPr id="120" name="Shape 120"/>
          <p:cNvPicPr preferRelativeResize="0"/>
          <p:nvPr/>
        </p:nvPicPr>
        <p:blipFill>
          <a:blip r:embed="rId3">
            <a:alphaModFix/>
          </a:blip>
          <a:stretch>
            <a:fillRect/>
          </a:stretch>
        </p:blipFill>
        <p:spPr>
          <a:xfrm>
            <a:off x="3216525" y="1300100"/>
            <a:ext cx="2710950" cy="2710950"/>
          </a:xfrm>
          <a:prstGeom prst="rect">
            <a:avLst/>
          </a:prstGeom>
          <a:noFill/>
          <a:ln>
            <a:noFill/>
          </a:ln>
        </p:spPr>
      </p:pic>
      <p:sp>
        <p:nvSpPr>
          <p:cNvPr id="121" name="Shape 121"/>
          <p:cNvSpPr txBox="1"/>
          <p:nvPr/>
        </p:nvSpPr>
        <p:spPr>
          <a:xfrm>
            <a:off x="1480900" y="4193925"/>
            <a:ext cx="6511200" cy="7596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
        <p:nvSpPr>
          <p:cNvPr id="122" name="Shape 122">
            <a:hlinkClick r:id="rId4"/>
          </p:cNvPr>
          <p:cNvSpPr txBox="1"/>
          <p:nvPr/>
        </p:nvSpPr>
        <p:spPr>
          <a:xfrm>
            <a:off x="1480900" y="4193925"/>
            <a:ext cx="6511200" cy="759600"/>
          </a:xfrm>
          <a:prstGeom prst="rect">
            <a:avLst/>
          </a:prstGeom>
          <a:noFill/>
          <a:ln>
            <a:noFill/>
          </a:ln>
        </p:spPr>
        <p:txBody>
          <a:bodyPr anchorCtr="0" anchor="t" bIns="91425" lIns="91425" rIns="91425" wrap="square" tIns="91425">
            <a:noAutofit/>
          </a:bodyPr>
          <a:lstStyle/>
          <a:p>
            <a:pPr lvl="0" algn="ctr">
              <a:spcBef>
                <a:spcPts val="0"/>
              </a:spcBef>
              <a:buNone/>
            </a:pPr>
            <a:r>
              <a:rPr lang="en" sz="2400">
                <a:solidFill>
                  <a:srgbClr val="FFFFFF"/>
                </a:solidFill>
              </a:rPr>
              <a:t>Working demo</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126" name="Shape 126"/>
        <p:cNvGrpSpPr/>
        <p:nvPr/>
      </p:nvGrpSpPr>
      <p:grpSpPr>
        <a:xfrm>
          <a:off x="0" y="0"/>
          <a:ext cx="0" cy="0"/>
          <a:chOff x="0" y="0"/>
          <a:chExt cx="0" cy="0"/>
        </a:xfrm>
      </p:grpSpPr>
      <p:sp>
        <p:nvSpPr>
          <p:cNvPr id="127" name="Shape 127"/>
          <p:cNvSpPr txBox="1"/>
          <p:nvPr>
            <p:ph idx="1" type="body"/>
          </p:nvPr>
        </p:nvSpPr>
        <p:spPr>
          <a:xfrm>
            <a:off x="311700" y="547025"/>
            <a:ext cx="8520600" cy="877200"/>
          </a:xfrm>
          <a:prstGeom prst="rect">
            <a:avLst/>
          </a:prstGeom>
        </p:spPr>
        <p:txBody>
          <a:bodyPr anchorCtr="0" anchor="t" bIns="91425" lIns="91425" rIns="91425" wrap="square" tIns="91425">
            <a:noAutofit/>
          </a:bodyPr>
          <a:lstStyle/>
          <a:p>
            <a:pPr lvl="0" rtl="0">
              <a:spcBef>
                <a:spcPts val="0"/>
              </a:spcBef>
              <a:buNone/>
            </a:pPr>
            <a:r>
              <a:rPr lang="en" sz="2400">
                <a:solidFill>
                  <a:srgbClr val="FFFFFF"/>
                </a:solidFill>
                <a:highlight>
                  <a:srgbClr val="13335A"/>
                </a:highlight>
              </a:rPr>
              <a:t>McCulloh-Pitts model and neuron</a:t>
            </a:r>
          </a:p>
        </p:txBody>
      </p:sp>
      <p:pic>
        <p:nvPicPr>
          <p:cNvPr id="128" name="Shape 128"/>
          <p:cNvPicPr preferRelativeResize="0"/>
          <p:nvPr/>
        </p:nvPicPr>
        <p:blipFill>
          <a:blip r:embed="rId3">
            <a:alphaModFix/>
          </a:blip>
          <a:stretch>
            <a:fillRect/>
          </a:stretch>
        </p:blipFill>
        <p:spPr>
          <a:xfrm>
            <a:off x="679287" y="2141750"/>
            <a:ext cx="4439324" cy="2108675"/>
          </a:xfrm>
          <a:prstGeom prst="rect">
            <a:avLst/>
          </a:prstGeom>
          <a:noFill/>
          <a:ln>
            <a:noFill/>
          </a:ln>
        </p:spPr>
      </p:pic>
      <p:pic>
        <p:nvPicPr>
          <p:cNvPr id="129" name="Shape 129"/>
          <p:cNvPicPr preferRelativeResize="0"/>
          <p:nvPr/>
        </p:nvPicPr>
        <p:blipFill>
          <a:blip r:embed="rId4">
            <a:alphaModFix/>
          </a:blip>
          <a:stretch>
            <a:fillRect/>
          </a:stretch>
        </p:blipFill>
        <p:spPr>
          <a:xfrm>
            <a:off x="5319922" y="2249125"/>
            <a:ext cx="3512375" cy="1893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133" name="Shape 133"/>
        <p:cNvGrpSpPr/>
        <p:nvPr/>
      </p:nvGrpSpPr>
      <p:grpSpPr>
        <a:xfrm>
          <a:off x="0" y="0"/>
          <a:ext cx="0" cy="0"/>
          <a:chOff x="0" y="0"/>
          <a:chExt cx="0" cy="0"/>
        </a:xfrm>
      </p:grpSpPr>
      <p:sp>
        <p:nvSpPr>
          <p:cNvPr id="134" name="Shape 134"/>
          <p:cNvSpPr txBox="1"/>
          <p:nvPr>
            <p:ph idx="1" type="body"/>
          </p:nvPr>
        </p:nvSpPr>
        <p:spPr>
          <a:xfrm>
            <a:off x="311700" y="601350"/>
            <a:ext cx="8520600" cy="2428200"/>
          </a:xfrm>
          <a:prstGeom prst="rect">
            <a:avLst/>
          </a:prstGeom>
        </p:spPr>
        <p:txBody>
          <a:bodyPr anchorCtr="0" anchor="t" bIns="91425" lIns="91425" rIns="91425" wrap="square" tIns="91425">
            <a:noAutofit/>
          </a:bodyPr>
          <a:lstStyle/>
          <a:p>
            <a:pPr lvl="0" rtl="0" algn="ctr">
              <a:spcBef>
                <a:spcPts val="0"/>
              </a:spcBef>
              <a:buNone/>
            </a:pPr>
            <a:r>
              <a:rPr lang="en" sz="2400">
                <a:solidFill>
                  <a:srgbClr val="FFFFFF"/>
                </a:solidFill>
              </a:rPr>
              <a:t>1950 - The prediction of machine learning by Alan turing</a:t>
            </a:r>
          </a:p>
          <a:p>
            <a:pPr lvl="0" rtl="0" algn="ctr">
              <a:spcBef>
                <a:spcPts val="0"/>
              </a:spcBef>
              <a:buNone/>
            </a:pPr>
            <a:r>
              <a:t/>
            </a:r>
            <a:endParaRPr sz="2400">
              <a:solidFill>
                <a:srgbClr val="FFFFFF"/>
              </a:solidFill>
            </a:endParaRPr>
          </a:p>
          <a:p>
            <a:pPr lvl="0" rtl="0" algn="ctr">
              <a:spcBef>
                <a:spcPts val="0"/>
              </a:spcBef>
              <a:buNone/>
            </a:pPr>
            <a:r>
              <a:rPr lang="en" sz="2400">
                <a:solidFill>
                  <a:srgbClr val="FFFFFF"/>
                </a:solidFill>
              </a:rPr>
              <a:t>Formulation of Turing Test</a:t>
            </a:r>
          </a:p>
          <a:p>
            <a:pPr lvl="0" rtl="0" algn="ctr">
              <a:spcBef>
                <a:spcPts val="0"/>
              </a:spcBef>
              <a:buNone/>
            </a:pPr>
            <a:r>
              <a:rPr lang="en" sz="2400">
                <a:solidFill>
                  <a:srgbClr val="FFFFFF"/>
                </a:solidFill>
              </a:rPr>
              <a:t>A test we are still trying to win!</a:t>
            </a:r>
          </a:p>
        </p:txBody>
      </p:sp>
      <p:pic>
        <p:nvPicPr>
          <p:cNvPr descr="deep learning" id="135" name="Shape 135"/>
          <p:cNvPicPr preferRelativeResize="0"/>
          <p:nvPr/>
        </p:nvPicPr>
        <p:blipFill>
          <a:blip r:embed="rId3">
            <a:alphaModFix/>
          </a:blip>
          <a:stretch>
            <a:fillRect/>
          </a:stretch>
        </p:blipFill>
        <p:spPr>
          <a:xfrm>
            <a:off x="1677862" y="3029550"/>
            <a:ext cx="5788274" cy="1983699"/>
          </a:xfrm>
          <a:prstGeom prst="rect">
            <a:avLst/>
          </a:prstGeom>
          <a:noFill/>
          <a:ln>
            <a:noFill/>
          </a:ln>
        </p:spPr>
      </p:pic>
      <p:sp>
        <p:nvSpPr>
          <p:cNvPr id="136" name="Shape 136"/>
          <p:cNvSpPr txBox="1"/>
          <p:nvPr/>
        </p:nvSpPr>
        <p:spPr>
          <a:xfrm>
            <a:off x="457200" y="457200"/>
            <a:ext cx="3000000" cy="3000000"/>
          </a:xfrm>
          <a:prstGeom prst="rect">
            <a:avLst/>
          </a:prstGeom>
          <a:noFill/>
          <a:ln>
            <a:noFill/>
          </a:ln>
        </p:spPr>
        <p:txBody>
          <a:bodyPr anchorCtr="0" anchor="ctr" bIns="91425" lIns="91425" rIns="91425" wrap="square" tIns="91425">
            <a:noAutofit/>
          </a:bodyPr>
          <a:lstStyle/>
          <a:p>
            <a:pPr lvl="0" rtl="0">
              <a:spcBef>
                <a:spcPts val="0"/>
              </a:spcBef>
              <a:buNone/>
            </a:pPr>
            <a:r>
              <a:rPr lang="en"/>
              <a:t>v</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140" name="Shape 140"/>
        <p:cNvGrpSpPr/>
        <p:nvPr/>
      </p:nvGrpSpPr>
      <p:grpSpPr>
        <a:xfrm>
          <a:off x="0" y="0"/>
          <a:ext cx="0" cy="0"/>
          <a:chOff x="0" y="0"/>
          <a:chExt cx="0" cy="0"/>
        </a:xfrm>
      </p:grpSpPr>
      <p:sp>
        <p:nvSpPr>
          <p:cNvPr id="141" name="Shape 141"/>
          <p:cNvSpPr txBox="1"/>
          <p:nvPr>
            <p:ph idx="1" type="body"/>
          </p:nvPr>
        </p:nvSpPr>
        <p:spPr>
          <a:xfrm>
            <a:off x="390825" y="429575"/>
            <a:ext cx="8520600" cy="1932900"/>
          </a:xfrm>
          <a:prstGeom prst="rect">
            <a:avLst/>
          </a:prstGeom>
        </p:spPr>
        <p:txBody>
          <a:bodyPr anchorCtr="0" anchor="t" bIns="91425" lIns="91425" rIns="91425" wrap="square" tIns="91425">
            <a:noAutofit/>
          </a:bodyPr>
          <a:lstStyle/>
          <a:p>
            <a:pPr lvl="0" rtl="0" algn="ctr">
              <a:spcBef>
                <a:spcPts val="0"/>
              </a:spcBef>
              <a:buNone/>
            </a:pPr>
            <a:r>
              <a:rPr b="1" lang="en" sz="3000">
                <a:solidFill>
                  <a:srgbClr val="FFFFFF"/>
                </a:solidFill>
              </a:rPr>
              <a:t>Turing test </a:t>
            </a:r>
          </a:p>
          <a:p>
            <a:pPr lvl="0" rtl="0" algn="ctr">
              <a:spcBef>
                <a:spcPts val="0"/>
              </a:spcBef>
              <a:buNone/>
            </a:pPr>
            <a:r>
              <a:rPr lang="en">
                <a:solidFill>
                  <a:srgbClr val="FFFFFF"/>
                </a:solidFill>
              </a:rPr>
              <a:t>a test for intelligence in a computer, requiring that a human being should be unable to distinguish the machine from another human being by using the replies to questions put to both.</a:t>
            </a:r>
          </a:p>
        </p:txBody>
      </p:sp>
      <p:pic>
        <p:nvPicPr>
          <p:cNvPr id="142" name="Shape 142"/>
          <p:cNvPicPr preferRelativeResize="0"/>
          <p:nvPr/>
        </p:nvPicPr>
        <p:blipFill>
          <a:blip r:embed="rId3">
            <a:alphaModFix/>
          </a:blip>
          <a:stretch>
            <a:fillRect/>
          </a:stretch>
        </p:blipFill>
        <p:spPr>
          <a:xfrm>
            <a:off x="3062012" y="2294800"/>
            <a:ext cx="3178225" cy="2426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146" name="Shape 146"/>
        <p:cNvGrpSpPr/>
        <p:nvPr/>
      </p:nvGrpSpPr>
      <p:grpSpPr>
        <a:xfrm>
          <a:off x="0" y="0"/>
          <a:ext cx="0" cy="0"/>
          <a:chOff x="0" y="0"/>
          <a:chExt cx="0" cy="0"/>
        </a:xfrm>
      </p:grpSpPr>
      <p:sp>
        <p:nvSpPr>
          <p:cNvPr id="147" name="Shape 147"/>
          <p:cNvSpPr txBox="1"/>
          <p:nvPr>
            <p:ph idx="1" type="body"/>
          </p:nvPr>
        </p:nvSpPr>
        <p:spPr>
          <a:xfrm>
            <a:off x="311700" y="1848300"/>
            <a:ext cx="8520600" cy="1712700"/>
          </a:xfrm>
          <a:prstGeom prst="rect">
            <a:avLst/>
          </a:prstGeom>
        </p:spPr>
        <p:txBody>
          <a:bodyPr anchorCtr="0" anchor="t" bIns="91425" lIns="91425" rIns="91425" wrap="square" tIns="91425">
            <a:noAutofit/>
          </a:bodyPr>
          <a:lstStyle/>
          <a:p>
            <a:pPr lvl="0" rtl="0" algn="ctr">
              <a:spcBef>
                <a:spcPts val="0"/>
              </a:spcBef>
              <a:buNone/>
            </a:pPr>
            <a:r>
              <a:rPr b="1" lang="en" sz="3000">
                <a:solidFill>
                  <a:srgbClr val="FFFFFF"/>
                </a:solidFill>
              </a:rPr>
              <a:t>1957- Setting the foundation of Deep learning</a:t>
            </a:r>
          </a:p>
          <a:p>
            <a:pPr lvl="0" rtl="0" algn="ctr">
              <a:spcBef>
                <a:spcPts val="0"/>
              </a:spcBef>
              <a:buNone/>
            </a:pPr>
            <a:r>
              <a:rPr lang="en" sz="3000">
                <a:solidFill>
                  <a:srgbClr val="FFFFFF"/>
                </a:solidFill>
              </a:rPr>
              <a:t>Perceptron</a:t>
            </a:r>
          </a:p>
          <a:p>
            <a:pPr lvl="0" rtl="0" algn="ctr">
              <a:spcBef>
                <a:spcPts val="0"/>
              </a:spcBef>
              <a:buNone/>
            </a:pPr>
            <a:r>
              <a:t/>
            </a:r>
            <a:endParaRPr b="1" sz="30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151" name="Shape 151"/>
        <p:cNvGrpSpPr/>
        <p:nvPr/>
      </p:nvGrpSpPr>
      <p:grpSpPr>
        <a:xfrm>
          <a:off x="0" y="0"/>
          <a:ext cx="0" cy="0"/>
          <a:chOff x="0" y="0"/>
          <a:chExt cx="0" cy="0"/>
        </a:xfrm>
      </p:grpSpPr>
      <p:sp>
        <p:nvSpPr>
          <p:cNvPr id="152" name="Shape 152"/>
          <p:cNvSpPr txBox="1"/>
          <p:nvPr>
            <p:ph idx="1" type="body"/>
          </p:nvPr>
        </p:nvSpPr>
        <p:spPr>
          <a:xfrm>
            <a:off x="311700" y="296150"/>
            <a:ext cx="8520600" cy="1840500"/>
          </a:xfrm>
          <a:prstGeom prst="rect">
            <a:avLst/>
          </a:prstGeom>
        </p:spPr>
        <p:txBody>
          <a:bodyPr anchorCtr="0" anchor="t" bIns="91425" lIns="91425" rIns="91425" wrap="square" tIns="91425">
            <a:noAutofit/>
          </a:bodyPr>
          <a:lstStyle/>
          <a:p>
            <a:pPr lvl="0" rtl="0" algn="ctr">
              <a:spcBef>
                <a:spcPts val="0"/>
              </a:spcBef>
              <a:buNone/>
            </a:pPr>
            <a:r>
              <a:rPr lang="en" sz="3000">
                <a:solidFill>
                  <a:srgbClr val="FFFFFF"/>
                </a:solidFill>
              </a:rPr>
              <a:t>Mark I: The first perceptron</a:t>
            </a:r>
          </a:p>
        </p:txBody>
      </p:sp>
      <p:pic>
        <p:nvPicPr>
          <p:cNvPr id="153" name="Shape 153"/>
          <p:cNvPicPr preferRelativeResize="0"/>
          <p:nvPr/>
        </p:nvPicPr>
        <p:blipFill>
          <a:blip r:embed="rId3">
            <a:alphaModFix/>
          </a:blip>
          <a:stretch>
            <a:fillRect/>
          </a:stretch>
        </p:blipFill>
        <p:spPr>
          <a:xfrm>
            <a:off x="1147200" y="1073737"/>
            <a:ext cx="3024149" cy="2886325"/>
          </a:xfrm>
          <a:prstGeom prst="rect">
            <a:avLst/>
          </a:prstGeom>
          <a:noFill/>
          <a:ln>
            <a:noFill/>
          </a:ln>
        </p:spPr>
      </p:pic>
      <p:pic>
        <p:nvPicPr>
          <p:cNvPr id="154" name="Shape 154"/>
          <p:cNvPicPr preferRelativeResize="0"/>
          <p:nvPr/>
        </p:nvPicPr>
        <p:blipFill>
          <a:blip r:embed="rId4">
            <a:alphaModFix/>
          </a:blip>
          <a:stretch>
            <a:fillRect/>
          </a:stretch>
        </p:blipFill>
        <p:spPr>
          <a:xfrm>
            <a:off x="5612450" y="1073750"/>
            <a:ext cx="2345148" cy="2886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158" name="Shape 158"/>
        <p:cNvGrpSpPr/>
        <p:nvPr/>
      </p:nvGrpSpPr>
      <p:grpSpPr>
        <a:xfrm>
          <a:off x="0" y="0"/>
          <a:ext cx="0" cy="0"/>
          <a:chOff x="0" y="0"/>
          <a:chExt cx="0" cy="0"/>
        </a:xfrm>
      </p:grpSpPr>
      <p:sp>
        <p:nvSpPr>
          <p:cNvPr id="159" name="Shape 159"/>
          <p:cNvSpPr txBox="1"/>
          <p:nvPr>
            <p:ph idx="1" type="body"/>
          </p:nvPr>
        </p:nvSpPr>
        <p:spPr>
          <a:xfrm>
            <a:off x="311700" y="1651500"/>
            <a:ext cx="8520600" cy="1840500"/>
          </a:xfrm>
          <a:prstGeom prst="rect">
            <a:avLst/>
          </a:prstGeom>
        </p:spPr>
        <p:txBody>
          <a:bodyPr anchorCtr="0" anchor="t" bIns="91425" lIns="91425" rIns="91425" wrap="square" tIns="91425">
            <a:noAutofit/>
          </a:bodyPr>
          <a:lstStyle/>
          <a:p>
            <a:pPr lvl="0" rtl="0" algn="ctr">
              <a:lnSpc>
                <a:spcPct val="110000"/>
              </a:lnSpc>
              <a:spcBef>
                <a:spcPts val="1500"/>
              </a:spcBef>
              <a:spcAft>
                <a:spcPts val="800"/>
              </a:spcAft>
              <a:buClr>
                <a:schemeClr val="dk1"/>
              </a:buClr>
              <a:buSzPct val="45833"/>
              <a:buFont typeface="Arial"/>
              <a:buNone/>
            </a:pPr>
            <a:r>
              <a:rPr lang="en" sz="2400">
                <a:solidFill>
                  <a:srgbClr val="FFFFFF"/>
                </a:solidFill>
              </a:rPr>
              <a:t>1959 – Discovery of simple cells and complex cells</a:t>
            </a:r>
          </a:p>
          <a:p>
            <a:pPr lvl="0" rtl="0" algn="ctr">
              <a:lnSpc>
                <a:spcPct val="110000"/>
              </a:lnSpc>
              <a:spcBef>
                <a:spcPts val="1500"/>
              </a:spcBef>
              <a:spcAft>
                <a:spcPts val="800"/>
              </a:spcAft>
              <a:buClr>
                <a:schemeClr val="dk1"/>
              </a:buClr>
              <a:buSzPct val="45833"/>
              <a:buFont typeface="Arial"/>
              <a:buNone/>
            </a:pPr>
            <a:r>
              <a:rPr lang="en" sz="2400">
                <a:solidFill>
                  <a:srgbClr val="FFFFFF"/>
                </a:solidFill>
              </a:rPr>
              <a:t>David H. Hubel and Torsten Wiesel</a:t>
            </a:r>
          </a:p>
          <a:p>
            <a:pPr lvl="0" rtl="0" algn="ctr">
              <a:spcBef>
                <a:spcPts val="0"/>
              </a:spcBef>
              <a:buNone/>
            </a:pPr>
            <a:r>
              <a:t/>
            </a:r>
            <a:endParaRPr sz="30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58" name="Shape 58"/>
        <p:cNvGrpSpPr/>
        <p:nvPr/>
      </p:nvGrpSpPr>
      <p:grpSpPr>
        <a:xfrm>
          <a:off x="0" y="0"/>
          <a:ext cx="0" cy="0"/>
          <a:chOff x="0" y="0"/>
          <a:chExt cx="0" cy="0"/>
        </a:xfrm>
      </p:grpSpPr>
      <p:pic>
        <p:nvPicPr>
          <p:cNvPr id="59" name="Shape 59"/>
          <p:cNvPicPr preferRelativeResize="0"/>
          <p:nvPr/>
        </p:nvPicPr>
        <p:blipFill>
          <a:blip r:embed="rId3">
            <a:alphaModFix/>
          </a:blip>
          <a:stretch>
            <a:fillRect/>
          </a:stretch>
        </p:blipFill>
        <p:spPr>
          <a:xfrm>
            <a:off x="966300" y="1234900"/>
            <a:ext cx="2673698" cy="2673698"/>
          </a:xfrm>
          <a:prstGeom prst="rect">
            <a:avLst/>
          </a:prstGeom>
          <a:noFill/>
          <a:ln>
            <a:noFill/>
          </a:ln>
        </p:spPr>
      </p:pic>
      <p:sp>
        <p:nvSpPr>
          <p:cNvPr id="60" name="Shape 60"/>
          <p:cNvSpPr txBox="1"/>
          <p:nvPr/>
        </p:nvSpPr>
        <p:spPr>
          <a:xfrm>
            <a:off x="4431325" y="610625"/>
            <a:ext cx="1921800" cy="759600"/>
          </a:xfrm>
          <a:prstGeom prst="rect">
            <a:avLst/>
          </a:prstGeom>
          <a:noFill/>
          <a:ln>
            <a:noFill/>
          </a:ln>
        </p:spPr>
        <p:txBody>
          <a:bodyPr anchorCtr="0" anchor="t" bIns="91425" lIns="91425" rIns="91425" wrap="square" tIns="91425">
            <a:noAutofit/>
          </a:bodyPr>
          <a:lstStyle/>
          <a:p>
            <a:pPr lvl="0" rtl="0">
              <a:spcBef>
                <a:spcPts val="0"/>
              </a:spcBef>
              <a:buNone/>
            </a:pPr>
            <a:r>
              <a:rPr lang="en" sz="2400">
                <a:solidFill>
                  <a:srgbClr val="FFFFFF"/>
                </a:solidFill>
                <a:latin typeface="Roboto"/>
                <a:ea typeface="Roboto"/>
                <a:cs typeface="Roboto"/>
                <a:sym typeface="Roboto"/>
              </a:rPr>
              <a:t>Who am I?</a:t>
            </a:r>
          </a:p>
        </p:txBody>
      </p:sp>
      <p:sp>
        <p:nvSpPr>
          <p:cNvPr id="61" name="Shape 61"/>
          <p:cNvSpPr txBox="1"/>
          <p:nvPr/>
        </p:nvSpPr>
        <p:spPr>
          <a:xfrm>
            <a:off x="4352200" y="1570975"/>
            <a:ext cx="4058400" cy="29619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FFFFF"/>
                </a:solidFill>
                <a:latin typeface="Roboto"/>
                <a:ea typeface="Roboto"/>
                <a:cs typeface="Roboto"/>
                <a:sym typeface="Roboto"/>
              </a:rPr>
              <a:t>I am Prakhar Srivastava.</a:t>
            </a:r>
          </a:p>
          <a:p>
            <a:pPr lvl="0" rtl="0">
              <a:spcBef>
                <a:spcPts val="0"/>
              </a:spcBef>
              <a:buNone/>
            </a:pPr>
            <a:r>
              <a:rPr lang="en" sz="1800">
                <a:solidFill>
                  <a:srgbClr val="FFFFFF"/>
                </a:solidFill>
                <a:latin typeface="Roboto"/>
                <a:ea typeface="Roboto"/>
                <a:cs typeface="Roboto"/>
                <a:sym typeface="Roboto"/>
              </a:rPr>
              <a:t>Junior year, CS undergrad, currently working in the domain of Deep learning.</a:t>
            </a:r>
          </a:p>
          <a:p>
            <a:pPr lvl="0">
              <a:spcBef>
                <a:spcPts val="0"/>
              </a:spcBef>
              <a:buNone/>
            </a:pPr>
            <a:r>
              <a:t/>
            </a:r>
            <a:endParaRPr sz="1800">
              <a:solidFill>
                <a:srgbClr val="FFFFFF"/>
              </a:solidFill>
              <a:latin typeface="Roboto"/>
              <a:ea typeface="Roboto"/>
              <a:cs typeface="Roboto"/>
              <a:sym typeface="Roboto"/>
            </a:endParaRPr>
          </a:p>
          <a:p>
            <a:pPr lvl="0">
              <a:spcBef>
                <a:spcPts val="0"/>
              </a:spcBef>
              <a:buNone/>
            </a:pPr>
            <a:r>
              <a:rPr lang="en">
                <a:solidFill>
                  <a:srgbClr val="FFFFFF"/>
                </a:solidFill>
                <a:latin typeface="Roboto"/>
                <a:ea typeface="Roboto"/>
                <a:cs typeface="Roboto"/>
                <a:sym typeface="Roboto"/>
              </a:rPr>
              <a:t>Anywhere social handle: @prakharcode</a:t>
            </a:r>
          </a:p>
          <a:p>
            <a:pPr lvl="0" rtl="0">
              <a:spcBef>
                <a:spcPts val="0"/>
              </a:spcBef>
              <a:buNone/>
            </a:pPr>
            <a:r>
              <a:rPr lang="en">
                <a:solidFill>
                  <a:srgbClr val="FFFFFF"/>
                </a:solidFill>
                <a:latin typeface="Roboto"/>
                <a:ea typeface="Roboto"/>
                <a:cs typeface="Roboto"/>
                <a:sym typeface="Roboto"/>
              </a:rPr>
              <a:t>@web: </a:t>
            </a:r>
            <a:r>
              <a:rPr lang="en" u="sng">
                <a:solidFill>
                  <a:schemeClr val="hlink"/>
                </a:solidFill>
                <a:latin typeface="Roboto"/>
                <a:ea typeface="Roboto"/>
                <a:cs typeface="Roboto"/>
                <a:sym typeface="Roboto"/>
                <a:hlinkClick r:id="rId4"/>
              </a:rPr>
              <a:t>www.prsr.me</a:t>
            </a:r>
          </a:p>
          <a:p>
            <a:pPr lvl="0" rtl="0">
              <a:spcBef>
                <a:spcPts val="0"/>
              </a:spcBef>
              <a:buNone/>
            </a:pPr>
            <a:r>
              <a:t/>
            </a:r>
            <a:endParaRPr sz="1200">
              <a:solidFill>
                <a:srgbClr val="FFFFFF"/>
              </a:solidFill>
              <a:latin typeface="Roboto"/>
              <a:ea typeface="Roboto"/>
              <a:cs typeface="Roboto"/>
              <a:sym typeface="Roboto"/>
            </a:endParaRPr>
          </a:p>
          <a:p>
            <a:pPr lvl="0" rtl="0">
              <a:spcBef>
                <a:spcPts val="0"/>
              </a:spcBef>
              <a:buNone/>
            </a:pPr>
            <a:r>
              <a:t/>
            </a:r>
            <a:endParaRPr sz="1200">
              <a:solidFill>
                <a:srgbClr val="FFFFFF"/>
              </a:solidFill>
              <a:latin typeface="Roboto"/>
              <a:ea typeface="Roboto"/>
              <a:cs typeface="Roboto"/>
              <a:sym typeface="Roboto"/>
            </a:endParaRPr>
          </a:p>
          <a:p>
            <a:pPr lvl="0" rtl="0">
              <a:spcBef>
                <a:spcPts val="0"/>
              </a:spcBef>
              <a:buNone/>
            </a:pPr>
            <a:r>
              <a:rPr lang="en" sz="1200">
                <a:solidFill>
                  <a:srgbClr val="FFFFFF"/>
                </a:solidFill>
                <a:latin typeface="Roboto"/>
                <a:ea typeface="Roboto"/>
                <a:cs typeface="Roboto"/>
                <a:sym typeface="Roboto"/>
              </a:rPr>
              <a:t>Since I’m still a learner, I would love if you heckle me and not harass me.</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163" name="Shape 163"/>
        <p:cNvGrpSpPr/>
        <p:nvPr/>
      </p:nvGrpSpPr>
      <p:grpSpPr>
        <a:xfrm>
          <a:off x="0" y="0"/>
          <a:ext cx="0" cy="0"/>
          <a:chOff x="0" y="0"/>
          <a:chExt cx="0" cy="0"/>
        </a:xfrm>
      </p:grpSpPr>
      <p:sp>
        <p:nvSpPr>
          <p:cNvPr id="164" name="Shape 164"/>
          <p:cNvSpPr txBox="1"/>
          <p:nvPr>
            <p:ph idx="1" type="body"/>
          </p:nvPr>
        </p:nvSpPr>
        <p:spPr>
          <a:xfrm>
            <a:off x="311700" y="227150"/>
            <a:ext cx="8520600" cy="891900"/>
          </a:xfrm>
          <a:prstGeom prst="rect">
            <a:avLst/>
          </a:prstGeom>
        </p:spPr>
        <p:txBody>
          <a:bodyPr anchorCtr="0" anchor="t" bIns="91425" lIns="91425" rIns="91425" wrap="square" tIns="91425">
            <a:noAutofit/>
          </a:bodyPr>
          <a:lstStyle/>
          <a:p>
            <a:pPr lvl="0" rtl="0" algn="ctr">
              <a:lnSpc>
                <a:spcPct val="110000"/>
              </a:lnSpc>
              <a:spcBef>
                <a:spcPts val="1500"/>
              </a:spcBef>
              <a:spcAft>
                <a:spcPts val="800"/>
              </a:spcAft>
              <a:buNone/>
            </a:pPr>
            <a:r>
              <a:rPr lang="en" sz="2400">
                <a:solidFill>
                  <a:srgbClr val="FFFFFF"/>
                </a:solidFill>
              </a:rPr>
              <a:t>The Cat Experiment</a:t>
            </a:r>
          </a:p>
          <a:p>
            <a:pPr lvl="0" rtl="0" algn="ctr">
              <a:spcBef>
                <a:spcPts val="0"/>
              </a:spcBef>
              <a:buNone/>
            </a:pPr>
            <a:r>
              <a:t/>
            </a:r>
            <a:endParaRPr sz="3000">
              <a:solidFill>
                <a:srgbClr val="FFFFFF"/>
              </a:solidFill>
            </a:endParaRPr>
          </a:p>
        </p:txBody>
      </p:sp>
      <p:pic>
        <p:nvPicPr>
          <p:cNvPr id="165" name="Shape 165"/>
          <p:cNvPicPr preferRelativeResize="0"/>
          <p:nvPr/>
        </p:nvPicPr>
        <p:blipFill>
          <a:blip r:embed="rId3">
            <a:alphaModFix/>
          </a:blip>
          <a:stretch>
            <a:fillRect/>
          </a:stretch>
        </p:blipFill>
        <p:spPr>
          <a:xfrm>
            <a:off x="311699" y="1119037"/>
            <a:ext cx="3931699" cy="1814625"/>
          </a:xfrm>
          <a:prstGeom prst="rect">
            <a:avLst/>
          </a:prstGeom>
          <a:noFill/>
          <a:ln>
            <a:noFill/>
          </a:ln>
        </p:spPr>
      </p:pic>
      <p:sp>
        <p:nvSpPr>
          <p:cNvPr id="166" name="Shape 166">
            <a:hlinkClick r:id="rId4"/>
          </p:cNvPr>
          <p:cNvSpPr txBox="1"/>
          <p:nvPr/>
        </p:nvSpPr>
        <p:spPr>
          <a:xfrm>
            <a:off x="1390425" y="4103500"/>
            <a:ext cx="6511200" cy="759600"/>
          </a:xfrm>
          <a:prstGeom prst="rect">
            <a:avLst/>
          </a:prstGeom>
          <a:noFill/>
          <a:ln>
            <a:noFill/>
          </a:ln>
        </p:spPr>
        <p:txBody>
          <a:bodyPr anchorCtr="0" anchor="t" bIns="91425" lIns="91425" rIns="91425" wrap="square" tIns="91425">
            <a:noAutofit/>
          </a:bodyPr>
          <a:lstStyle/>
          <a:p>
            <a:pPr lvl="0" algn="ctr">
              <a:spcBef>
                <a:spcPts val="0"/>
              </a:spcBef>
              <a:buNone/>
            </a:pPr>
            <a:r>
              <a:rPr lang="en" sz="1800">
                <a:solidFill>
                  <a:srgbClr val="FFFFFF"/>
                </a:solidFill>
              </a:rPr>
              <a:t>Experiment’s video </a:t>
            </a:r>
          </a:p>
        </p:txBody>
      </p:sp>
      <p:pic>
        <p:nvPicPr>
          <p:cNvPr id="167" name="Shape 167"/>
          <p:cNvPicPr preferRelativeResize="0"/>
          <p:nvPr/>
        </p:nvPicPr>
        <p:blipFill>
          <a:blip r:embed="rId5">
            <a:alphaModFix/>
          </a:blip>
          <a:stretch>
            <a:fillRect/>
          </a:stretch>
        </p:blipFill>
        <p:spPr>
          <a:xfrm>
            <a:off x="4808475" y="1116162"/>
            <a:ext cx="4023825" cy="2911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171" name="Shape 171"/>
        <p:cNvGrpSpPr/>
        <p:nvPr/>
      </p:nvGrpSpPr>
      <p:grpSpPr>
        <a:xfrm>
          <a:off x="0" y="0"/>
          <a:ext cx="0" cy="0"/>
          <a:chOff x="0" y="0"/>
          <a:chExt cx="0" cy="0"/>
        </a:xfrm>
      </p:grpSpPr>
      <p:sp>
        <p:nvSpPr>
          <p:cNvPr id="172" name="Shape 172"/>
          <p:cNvSpPr txBox="1"/>
          <p:nvPr>
            <p:ph idx="1" type="body"/>
          </p:nvPr>
        </p:nvSpPr>
        <p:spPr>
          <a:xfrm>
            <a:off x="311700" y="1651500"/>
            <a:ext cx="8520600" cy="1840500"/>
          </a:xfrm>
          <a:prstGeom prst="rect">
            <a:avLst/>
          </a:prstGeom>
        </p:spPr>
        <p:txBody>
          <a:bodyPr anchorCtr="0" anchor="t" bIns="91425" lIns="91425" rIns="91425" wrap="square" tIns="91425">
            <a:noAutofit/>
          </a:bodyPr>
          <a:lstStyle/>
          <a:p>
            <a:pPr lvl="0" rtl="0" algn="ctr">
              <a:lnSpc>
                <a:spcPct val="110000"/>
              </a:lnSpc>
              <a:spcBef>
                <a:spcPts val="1500"/>
              </a:spcBef>
              <a:spcAft>
                <a:spcPts val="800"/>
              </a:spcAft>
              <a:buNone/>
            </a:pPr>
            <a:r>
              <a:rPr lang="en" sz="2400">
                <a:solidFill>
                  <a:srgbClr val="FFFFFF"/>
                </a:solidFill>
              </a:rPr>
              <a:t>1960, 1986 – Backpropogation</a:t>
            </a:r>
          </a:p>
          <a:p>
            <a:pPr lvl="0" rtl="0" algn="ctr">
              <a:spcBef>
                <a:spcPts val="0"/>
              </a:spcBef>
              <a:buNone/>
            </a:pPr>
            <a:r>
              <a:rPr lang="en" u="sng">
                <a:solidFill>
                  <a:srgbClr val="FFFFFF"/>
                </a:solidFill>
                <a:hlinkClick r:id="rId3"/>
              </a:rPr>
              <a:t>David Rumelhart</a:t>
            </a:r>
            <a:r>
              <a:rPr lang="en">
                <a:solidFill>
                  <a:srgbClr val="FFFFFF"/>
                </a:solidFill>
              </a:rPr>
              <a:t>, </a:t>
            </a:r>
            <a:r>
              <a:rPr lang="en" u="sng">
                <a:solidFill>
                  <a:srgbClr val="FFFFFF"/>
                </a:solidFill>
                <a:hlinkClick r:id="rId4"/>
              </a:rPr>
              <a:t>Geoffrey Hinton</a:t>
            </a:r>
            <a:r>
              <a:rPr lang="en">
                <a:solidFill>
                  <a:srgbClr val="FFFFFF"/>
                </a:solidFill>
              </a:rPr>
              <a:t>, and </a:t>
            </a:r>
            <a:r>
              <a:rPr lang="en" u="sng">
                <a:solidFill>
                  <a:srgbClr val="FFFFFF"/>
                </a:solidFill>
                <a:hlinkClick r:id="rId5"/>
              </a:rPr>
              <a:t>Ronald Williams</a:t>
            </a:r>
            <a:r>
              <a:rPr lang="en">
                <a:solidFill>
                  <a:srgbClr val="FFFFFF"/>
                </a:solidFill>
              </a:rPr>
              <a:t>.</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176" name="Shape 176"/>
        <p:cNvGrpSpPr/>
        <p:nvPr/>
      </p:nvGrpSpPr>
      <p:grpSpPr>
        <a:xfrm>
          <a:off x="0" y="0"/>
          <a:ext cx="0" cy="0"/>
          <a:chOff x="0" y="0"/>
          <a:chExt cx="0" cy="0"/>
        </a:xfrm>
      </p:grpSpPr>
      <p:sp>
        <p:nvSpPr>
          <p:cNvPr id="177" name="Shape 177"/>
          <p:cNvSpPr txBox="1"/>
          <p:nvPr/>
        </p:nvSpPr>
        <p:spPr>
          <a:xfrm>
            <a:off x="1130450" y="655675"/>
            <a:ext cx="6511200" cy="859200"/>
          </a:xfrm>
          <a:prstGeom prst="rect">
            <a:avLst/>
          </a:prstGeom>
          <a:noFill/>
          <a:ln>
            <a:noFill/>
          </a:ln>
        </p:spPr>
        <p:txBody>
          <a:bodyPr anchorCtr="0" anchor="t" bIns="91425" lIns="91425" rIns="91425" wrap="square" tIns="91425">
            <a:noAutofit/>
          </a:bodyPr>
          <a:lstStyle/>
          <a:p>
            <a:pPr lvl="0" algn="ctr">
              <a:spcBef>
                <a:spcPts val="0"/>
              </a:spcBef>
              <a:buNone/>
            </a:pPr>
            <a:r>
              <a:rPr lang="en" sz="2400">
                <a:solidFill>
                  <a:srgbClr val="FFFFFF"/>
                </a:solidFill>
              </a:rPr>
              <a:t>1965 - First working deep Learning network</a:t>
            </a:r>
          </a:p>
        </p:txBody>
      </p:sp>
      <p:pic>
        <p:nvPicPr>
          <p:cNvPr id="178" name="Shape 178"/>
          <p:cNvPicPr preferRelativeResize="0"/>
          <p:nvPr/>
        </p:nvPicPr>
        <p:blipFill>
          <a:blip r:embed="rId3">
            <a:alphaModFix/>
          </a:blip>
          <a:stretch>
            <a:fillRect/>
          </a:stretch>
        </p:blipFill>
        <p:spPr>
          <a:xfrm>
            <a:off x="2376025" y="1514875"/>
            <a:ext cx="4391959" cy="33238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182" name="Shape 182"/>
        <p:cNvGrpSpPr/>
        <p:nvPr/>
      </p:nvGrpSpPr>
      <p:grpSpPr>
        <a:xfrm>
          <a:off x="0" y="0"/>
          <a:ext cx="0" cy="0"/>
          <a:chOff x="0" y="0"/>
          <a:chExt cx="0" cy="0"/>
        </a:xfrm>
      </p:grpSpPr>
      <p:sp>
        <p:nvSpPr>
          <p:cNvPr id="183" name="Shape 183"/>
          <p:cNvSpPr txBox="1"/>
          <p:nvPr>
            <p:ph idx="1" type="body"/>
          </p:nvPr>
        </p:nvSpPr>
        <p:spPr>
          <a:xfrm>
            <a:off x="311700" y="1651500"/>
            <a:ext cx="8520600" cy="1840500"/>
          </a:xfrm>
          <a:prstGeom prst="rect">
            <a:avLst/>
          </a:prstGeom>
        </p:spPr>
        <p:txBody>
          <a:bodyPr anchorCtr="0" anchor="t" bIns="91425" lIns="91425" rIns="91425" wrap="square" tIns="91425">
            <a:noAutofit/>
          </a:bodyPr>
          <a:lstStyle/>
          <a:p>
            <a:pPr lvl="0" rtl="0" algn="ctr">
              <a:lnSpc>
                <a:spcPct val="110000"/>
              </a:lnSpc>
              <a:spcBef>
                <a:spcPts val="1500"/>
              </a:spcBef>
              <a:spcAft>
                <a:spcPts val="800"/>
              </a:spcAft>
              <a:buClr>
                <a:schemeClr val="dk1"/>
              </a:buClr>
              <a:buSzPct val="45833"/>
              <a:buFont typeface="Arial"/>
              <a:buNone/>
            </a:pPr>
            <a:r>
              <a:rPr lang="en" sz="2400">
                <a:solidFill>
                  <a:srgbClr val="FFFFFF"/>
                </a:solidFill>
              </a:rPr>
              <a:t>1979-80 – An ANN learns how to recognize visual patterns</a:t>
            </a:r>
          </a:p>
          <a:p>
            <a:pPr lvl="0" rtl="0" algn="ctr">
              <a:lnSpc>
                <a:spcPct val="110000"/>
              </a:lnSpc>
              <a:spcBef>
                <a:spcPts val="1500"/>
              </a:spcBef>
              <a:spcAft>
                <a:spcPts val="800"/>
              </a:spcAft>
              <a:buClr>
                <a:schemeClr val="dk1"/>
              </a:buClr>
              <a:buSzPct val="45833"/>
              <a:buFont typeface="Arial"/>
              <a:buNone/>
            </a:pPr>
            <a:r>
              <a:rPr lang="en" sz="2400">
                <a:solidFill>
                  <a:srgbClr val="FFFFFF"/>
                </a:solidFill>
              </a:rPr>
              <a:t>Kunihiko Fukushima</a:t>
            </a:r>
          </a:p>
          <a:p>
            <a:pPr lvl="0" rtl="0" algn="ctr">
              <a:spcBef>
                <a:spcPts val="0"/>
              </a:spcBef>
              <a:buNone/>
            </a:pPr>
            <a:r>
              <a:t/>
            </a:r>
            <a:endParaRPr sz="2400">
              <a:solidFill>
                <a:srgbClr val="FFFFFF"/>
              </a:solidFill>
            </a:endParaRPr>
          </a:p>
        </p:txBody>
      </p:sp>
      <p:sp>
        <p:nvSpPr>
          <p:cNvPr id="184" name="Shape 184">
            <a:hlinkClick r:id="rId3"/>
          </p:cNvPr>
          <p:cNvSpPr txBox="1"/>
          <p:nvPr/>
        </p:nvSpPr>
        <p:spPr>
          <a:xfrm>
            <a:off x="1316400" y="4080875"/>
            <a:ext cx="6511200" cy="531300"/>
          </a:xfrm>
          <a:prstGeom prst="rect">
            <a:avLst/>
          </a:prstGeom>
          <a:noFill/>
          <a:ln>
            <a:noFill/>
          </a:ln>
        </p:spPr>
        <p:txBody>
          <a:bodyPr anchorCtr="0" anchor="t" bIns="91425" lIns="91425" rIns="91425" wrap="square" tIns="91425">
            <a:noAutofit/>
          </a:bodyPr>
          <a:lstStyle/>
          <a:p>
            <a:pPr lvl="0" algn="ctr">
              <a:spcBef>
                <a:spcPts val="0"/>
              </a:spcBef>
              <a:buNone/>
            </a:pPr>
            <a:r>
              <a:rPr lang="en">
                <a:solidFill>
                  <a:srgbClr val="FFFFFF"/>
                </a:solidFill>
              </a:rPr>
              <a:t>Link to paper</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188" name="Shape 188"/>
        <p:cNvGrpSpPr/>
        <p:nvPr/>
      </p:nvGrpSpPr>
      <p:grpSpPr>
        <a:xfrm>
          <a:off x="0" y="0"/>
          <a:ext cx="0" cy="0"/>
          <a:chOff x="0" y="0"/>
          <a:chExt cx="0" cy="0"/>
        </a:xfrm>
      </p:grpSpPr>
      <p:sp>
        <p:nvSpPr>
          <p:cNvPr id="189" name="Shape 189"/>
          <p:cNvSpPr txBox="1"/>
          <p:nvPr>
            <p:ph idx="1" type="body"/>
          </p:nvPr>
        </p:nvSpPr>
        <p:spPr>
          <a:xfrm>
            <a:off x="311700" y="487150"/>
            <a:ext cx="8520600" cy="914700"/>
          </a:xfrm>
          <a:prstGeom prst="rect">
            <a:avLst/>
          </a:prstGeom>
        </p:spPr>
        <p:txBody>
          <a:bodyPr anchorCtr="0" anchor="t" bIns="91425" lIns="91425" rIns="91425" wrap="square" tIns="91425">
            <a:noAutofit/>
          </a:bodyPr>
          <a:lstStyle/>
          <a:p>
            <a:pPr lvl="0" rtl="0" algn="ctr">
              <a:lnSpc>
                <a:spcPct val="110000"/>
              </a:lnSpc>
              <a:spcBef>
                <a:spcPts val="1500"/>
              </a:spcBef>
              <a:spcAft>
                <a:spcPts val="800"/>
              </a:spcAft>
              <a:buNone/>
            </a:pPr>
            <a:r>
              <a:rPr lang="en" sz="2400">
                <a:solidFill>
                  <a:srgbClr val="FFFFFF"/>
                </a:solidFill>
              </a:rPr>
              <a:t>First Convolutional Neural Network</a:t>
            </a:r>
          </a:p>
          <a:p>
            <a:pPr lvl="0" rtl="0" algn="ctr">
              <a:spcBef>
                <a:spcPts val="0"/>
              </a:spcBef>
              <a:buNone/>
            </a:pPr>
            <a:r>
              <a:t/>
            </a:r>
            <a:endParaRPr sz="2400">
              <a:solidFill>
                <a:srgbClr val="FFFFFF"/>
              </a:solidFill>
            </a:endParaRPr>
          </a:p>
        </p:txBody>
      </p:sp>
      <p:pic>
        <p:nvPicPr>
          <p:cNvPr id="190" name="Shape 190"/>
          <p:cNvPicPr preferRelativeResize="0"/>
          <p:nvPr/>
        </p:nvPicPr>
        <p:blipFill>
          <a:blip r:embed="rId3">
            <a:alphaModFix/>
          </a:blip>
          <a:stretch>
            <a:fillRect/>
          </a:stretch>
        </p:blipFill>
        <p:spPr>
          <a:xfrm>
            <a:off x="1961100" y="1757750"/>
            <a:ext cx="4866750" cy="30610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194" name="Shape 194"/>
        <p:cNvGrpSpPr/>
        <p:nvPr/>
      </p:nvGrpSpPr>
      <p:grpSpPr>
        <a:xfrm>
          <a:off x="0" y="0"/>
          <a:ext cx="0" cy="0"/>
          <a:chOff x="0" y="0"/>
          <a:chExt cx="0" cy="0"/>
        </a:xfrm>
      </p:grpSpPr>
      <p:sp>
        <p:nvSpPr>
          <p:cNvPr id="195" name="Shape 195"/>
          <p:cNvSpPr txBox="1"/>
          <p:nvPr>
            <p:ph idx="1" type="body"/>
          </p:nvPr>
        </p:nvSpPr>
        <p:spPr>
          <a:xfrm>
            <a:off x="311700" y="1865400"/>
            <a:ext cx="8520600" cy="1412700"/>
          </a:xfrm>
          <a:prstGeom prst="rect">
            <a:avLst/>
          </a:prstGeom>
        </p:spPr>
        <p:txBody>
          <a:bodyPr anchorCtr="0" anchor="t" bIns="91425" lIns="91425" rIns="91425" wrap="square" tIns="91425">
            <a:noAutofit/>
          </a:bodyPr>
          <a:lstStyle/>
          <a:p>
            <a:pPr lvl="0" rtl="0">
              <a:lnSpc>
                <a:spcPct val="110000"/>
              </a:lnSpc>
              <a:spcBef>
                <a:spcPts val="1500"/>
              </a:spcBef>
              <a:spcAft>
                <a:spcPts val="800"/>
              </a:spcAft>
              <a:buClr>
                <a:schemeClr val="dk1"/>
              </a:buClr>
              <a:buSzPct val="45833"/>
              <a:buFont typeface="Arial"/>
              <a:buNone/>
            </a:pPr>
            <a:r>
              <a:rPr lang="en" sz="2400">
                <a:solidFill>
                  <a:srgbClr val="FFFFFF"/>
                </a:solidFill>
              </a:rPr>
              <a:t>1982 – The creation of the Hopfield Networks</a:t>
            </a:r>
          </a:p>
          <a:p>
            <a:pPr lvl="0" rtl="0">
              <a:lnSpc>
                <a:spcPct val="110000"/>
              </a:lnSpc>
              <a:spcBef>
                <a:spcPts val="1500"/>
              </a:spcBef>
              <a:spcAft>
                <a:spcPts val="800"/>
              </a:spcAft>
              <a:buClr>
                <a:schemeClr val="dk1"/>
              </a:buClr>
              <a:buSzPct val="45833"/>
              <a:buFont typeface="Arial"/>
              <a:buNone/>
            </a:pPr>
            <a:r>
              <a:rPr lang="en" sz="2400">
                <a:solidFill>
                  <a:srgbClr val="FFFFFF"/>
                </a:solidFill>
              </a:rPr>
              <a:t>John Hopfield</a:t>
            </a:r>
          </a:p>
          <a:p>
            <a:pPr lvl="0" rtl="0" algn="ctr">
              <a:spcBef>
                <a:spcPts val="0"/>
              </a:spcBef>
              <a:buNone/>
            </a:pPr>
            <a:r>
              <a:t/>
            </a:r>
            <a:endParaRPr sz="24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199" name="Shape 199"/>
        <p:cNvGrpSpPr/>
        <p:nvPr/>
      </p:nvGrpSpPr>
      <p:grpSpPr>
        <a:xfrm>
          <a:off x="0" y="0"/>
          <a:ext cx="0" cy="0"/>
          <a:chOff x="0" y="0"/>
          <a:chExt cx="0" cy="0"/>
        </a:xfrm>
      </p:grpSpPr>
      <p:sp>
        <p:nvSpPr>
          <p:cNvPr id="200" name="Shape 200"/>
          <p:cNvSpPr txBox="1"/>
          <p:nvPr>
            <p:ph idx="1" type="body"/>
          </p:nvPr>
        </p:nvSpPr>
        <p:spPr>
          <a:xfrm>
            <a:off x="311700" y="289750"/>
            <a:ext cx="8520600" cy="1412700"/>
          </a:xfrm>
          <a:prstGeom prst="rect">
            <a:avLst/>
          </a:prstGeom>
        </p:spPr>
        <p:txBody>
          <a:bodyPr anchorCtr="0" anchor="t" bIns="91425" lIns="91425" rIns="91425" wrap="square" tIns="91425">
            <a:noAutofit/>
          </a:bodyPr>
          <a:lstStyle/>
          <a:p>
            <a:pPr lvl="0" rtl="0" algn="ctr">
              <a:lnSpc>
                <a:spcPct val="110000"/>
              </a:lnSpc>
              <a:spcBef>
                <a:spcPts val="1500"/>
              </a:spcBef>
              <a:spcAft>
                <a:spcPts val="800"/>
              </a:spcAft>
              <a:buNone/>
            </a:pPr>
            <a:r>
              <a:rPr lang="en" sz="2400">
                <a:solidFill>
                  <a:srgbClr val="FFFFFF"/>
                </a:solidFill>
              </a:rPr>
              <a:t>T</a:t>
            </a:r>
            <a:r>
              <a:rPr lang="en" sz="2400">
                <a:solidFill>
                  <a:srgbClr val="FFFFFF"/>
                </a:solidFill>
              </a:rPr>
              <a:t>he Hopfield Networks</a:t>
            </a:r>
          </a:p>
          <a:p>
            <a:pPr lvl="0" rtl="0" algn="ctr">
              <a:lnSpc>
                <a:spcPct val="110000"/>
              </a:lnSpc>
              <a:spcBef>
                <a:spcPts val="1500"/>
              </a:spcBef>
              <a:spcAft>
                <a:spcPts val="800"/>
              </a:spcAft>
              <a:buNone/>
            </a:pPr>
            <a:r>
              <a:t/>
            </a:r>
            <a:endParaRPr sz="2400">
              <a:solidFill>
                <a:srgbClr val="FFFFFF"/>
              </a:solidFill>
            </a:endParaRPr>
          </a:p>
          <a:p>
            <a:pPr lvl="0" rtl="0" algn="ctr">
              <a:spcBef>
                <a:spcPts val="0"/>
              </a:spcBef>
              <a:buNone/>
            </a:pPr>
            <a:r>
              <a:t/>
            </a:r>
            <a:endParaRPr sz="2400">
              <a:solidFill>
                <a:srgbClr val="FFFFFF"/>
              </a:solidFill>
            </a:endParaRPr>
          </a:p>
        </p:txBody>
      </p:sp>
      <p:pic>
        <p:nvPicPr>
          <p:cNvPr id="201" name="Shape 201"/>
          <p:cNvPicPr preferRelativeResize="0"/>
          <p:nvPr/>
        </p:nvPicPr>
        <p:blipFill>
          <a:blip r:embed="rId3">
            <a:alphaModFix/>
          </a:blip>
          <a:stretch>
            <a:fillRect/>
          </a:stretch>
        </p:blipFill>
        <p:spPr>
          <a:xfrm>
            <a:off x="2961462" y="1253825"/>
            <a:ext cx="3221072" cy="3143200"/>
          </a:xfrm>
          <a:prstGeom prst="rect">
            <a:avLst/>
          </a:prstGeom>
          <a:noFill/>
          <a:ln>
            <a:noFill/>
          </a:ln>
        </p:spPr>
      </p:pic>
      <p:sp>
        <p:nvSpPr>
          <p:cNvPr id="202" name="Shape 202"/>
          <p:cNvSpPr txBox="1"/>
          <p:nvPr/>
        </p:nvSpPr>
        <p:spPr>
          <a:xfrm>
            <a:off x="2484725" y="4503175"/>
            <a:ext cx="4008900" cy="467700"/>
          </a:xfrm>
          <a:prstGeom prst="rect">
            <a:avLst/>
          </a:prstGeom>
          <a:noFill/>
          <a:ln>
            <a:noFill/>
          </a:ln>
        </p:spPr>
        <p:txBody>
          <a:bodyPr anchorCtr="0" anchor="t" bIns="91425" lIns="91425" rIns="91425" wrap="square" tIns="91425">
            <a:noAutofit/>
          </a:bodyPr>
          <a:lstStyle/>
          <a:p>
            <a:pPr lvl="0" algn="ctr">
              <a:spcBef>
                <a:spcPts val="0"/>
              </a:spcBef>
              <a:buNone/>
            </a:pPr>
            <a:r>
              <a:rPr lang="en" sz="2400">
                <a:solidFill>
                  <a:srgbClr val="FFFFFF"/>
                </a:solidFill>
                <a:latin typeface="Oswald"/>
                <a:ea typeface="Oswald"/>
                <a:cs typeface="Oswald"/>
                <a:sym typeface="Oswald"/>
              </a:rPr>
              <a:t>Beginning</a:t>
            </a:r>
            <a:r>
              <a:rPr lang="en" sz="2400">
                <a:solidFill>
                  <a:srgbClr val="FFFFFF"/>
                </a:solidFill>
                <a:latin typeface="Oswald"/>
                <a:ea typeface="Oswald"/>
                <a:cs typeface="Oswald"/>
                <a:sym typeface="Oswald"/>
              </a:rPr>
              <a:t> of RNNS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206" name="Shape 206"/>
        <p:cNvGrpSpPr/>
        <p:nvPr/>
      </p:nvGrpSpPr>
      <p:grpSpPr>
        <a:xfrm>
          <a:off x="0" y="0"/>
          <a:ext cx="0" cy="0"/>
          <a:chOff x="0" y="0"/>
          <a:chExt cx="0" cy="0"/>
        </a:xfrm>
      </p:grpSpPr>
      <p:sp>
        <p:nvSpPr>
          <p:cNvPr id="207" name="Shape 207"/>
          <p:cNvSpPr txBox="1"/>
          <p:nvPr>
            <p:ph idx="1" type="body"/>
          </p:nvPr>
        </p:nvSpPr>
        <p:spPr>
          <a:xfrm>
            <a:off x="311700" y="1865400"/>
            <a:ext cx="8520600" cy="1412700"/>
          </a:xfrm>
          <a:prstGeom prst="rect">
            <a:avLst/>
          </a:prstGeom>
        </p:spPr>
        <p:txBody>
          <a:bodyPr anchorCtr="0" anchor="t" bIns="91425" lIns="91425" rIns="91425" wrap="square" tIns="91425">
            <a:noAutofit/>
          </a:bodyPr>
          <a:lstStyle/>
          <a:p>
            <a:pPr lvl="0" rtl="0">
              <a:lnSpc>
                <a:spcPct val="110000"/>
              </a:lnSpc>
              <a:spcBef>
                <a:spcPts val="1500"/>
              </a:spcBef>
              <a:spcAft>
                <a:spcPts val="800"/>
              </a:spcAft>
              <a:buClr>
                <a:schemeClr val="dk1"/>
              </a:buClr>
              <a:buSzPct val="45833"/>
              <a:buFont typeface="Arial"/>
              <a:buNone/>
            </a:pPr>
            <a:r>
              <a:rPr lang="en" sz="2400">
                <a:solidFill>
                  <a:srgbClr val="FFFFFF"/>
                </a:solidFill>
              </a:rPr>
              <a:t>1989 – Machines read handwritten digits</a:t>
            </a:r>
          </a:p>
          <a:p>
            <a:pPr lvl="0" rtl="0">
              <a:lnSpc>
                <a:spcPct val="110000"/>
              </a:lnSpc>
              <a:spcBef>
                <a:spcPts val="1500"/>
              </a:spcBef>
              <a:spcAft>
                <a:spcPts val="800"/>
              </a:spcAft>
              <a:buClr>
                <a:schemeClr val="dk1"/>
              </a:buClr>
              <a:buSzPct val="45833"/>
              <a:buFont typeface="Arial"/>
              <a:buNone/>
            </a:pPr>
            <a:r>
              <a:rPr lang="en" sz="2400">
                <a:solidFill>
                  <a:srgbClr val="FFFFFF"/>
                </a:solidFill>
              </a:rPr>
              <a:t>Yann LeCun</a:t>
            </a:r>
          </a:p>
          <a:p>
            <a:pPr lvl="0" rtl="0" algn="ctr">
              <a:spcBef>
                <a:spcPts val="0"/>
              </a:spcBef>
              <a:buNone/>
            </a:pPr>
            <a:r>
              <a:t/>
            </a:r>
            <a:endParaRPr sz="24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211" name="Shape 211"/>
        <p:cNvGrpSpPr/>
        <p:nvPr/>
      </p:nvGrpSpPr>
      <p:grpSpPr>
        <a:xfrm>
          <a:off x="0" y="0"/>
          <a:ext cx="0" cy="0"/>
          <a:chOff x="0" y="0"/>
          <a:chExt cx="0" cy="0"/>
        </a:xfrm>
      </p:grpSpPr>
      <p:sp>
        <p:nvSpPr>
          <p:cNvPr id="212" name="Shape 212"/>
          <p:cNvSpPr txBox="1"/>
          <p:nvPr>
            <p:ph idx="1" type="body"/>
          </p:nvPr>
        </p:nvSpPr>
        <p:spPr>
          <a:xfrm>
            <a:off x="311700" y="599325"/>
            <a:ext cx="8520600" cy="949500"/>
          </a:xfrm>
          <a:prstGeom prst="rect">
            <a:avLst/>
          </a:prstGeom>
        </p:spPr>
        <p:txBody>
          <a:bodyPr anchorCtr="0" anchor="t" bIns="91425" lIns="91425" rIns="91425" wrap="square" tIns="91425">
            <a:noAutofit/>
          </a:bodyPr>
          <a:lstStyle/>
          <a:p>
            <a:pPr lvl="0" rtl="0" algn="ctr">
              <a:lnSpc>
                <a:spcPct val="110000"/>
              </a:lnSpc>
              <a:spcBef>
                <a:spcPts val="1500"/>
              </a:spcBef>
              <a:spcAft>
                <a:spcPts val="800"/>
              </a:spcAft>
              <a:buNone/>
            </a:pPr>
            <a:r>
              <a:rPr lang="en" sz="2400">
                <a:solidFill>
                  <a:srgbClr val="FFFFFF"/>
                </a:solidFill>
              </a:rPr>
              <a:t>Machines read handwritten digits (LeNet)</a:t>
            </a:r>
          </a:p>
          <a:p>
            <a:pPr lvl="0" rtl="0" algn="ctr">
              <a:spcBef>
                <a:spcPts val="0"/>
              </a:spcBef>
              <a:buNone/>
            </a:pPr>
            <a:r>
              <a:t/>
            </a:r>
            <a:endParaRPr sz="2400">
              <a:solidFill>
                <a:srgbClr val="FFFFFF"/>
              </a:solidFill>
            </a:endParaRPr>
          </a:p>
        </p:txBody>
      </p:sp>
      <p:pic>
        <p:nvPicPr>
          <p:cNvPr id="213" name="Shape 213"/>
          <p:cNvPicPr preferRelativeResize="0"/>
          <p:nvPr/>
        </p:nvPicPr>
        <p:blipFill>
          <a:blip r:embed="rId3">
            <a:alphaModFix/>
          </a:blip>
          <a:stretch>
            <a:fillRect/>
          </a:stretch>
        </p:blipFill>
        <p:spPr>
          <a:xfrm>
            <a:off x="697937" y="1848200"/>
            <a:ext cx="7748124" cy="2136165"/>
          </a:xfrm>
          <a:prstGeom prst="rect">
            <a:avLst/>
          </a:prstGeom>
          <a:noFill/>
          <a:ln>
            <a:noFill/>
          </a:ln>
        </p:spPr>
      </p:pic>
      <p:sp>
        <p:nvSpPr>
          <p:cNvPr id="214" name="Shape 214"/>
          <p:cNvSpPr txBox="1"/>
          <p:nvPr/>
        </p:nvSpPr>
        <p:spPr>
          <a:xfrm>
            <a:off x="1469575" y="4193950"/>
            <a:ext cx="6511200" cy="599100"/>
          </a:xfrm>
          <a:prstGeom prst="rect">
            <a:avLst/>
          </a:prstGeom>
          <a:noFill/>
          <a:ln>
            <a:noFill/>
          </a:ln>
        </p:spPr>
        <p:txBody>
          <a:bodyPr anchorCtr="0" anchor="t" bIns="91425" lIns="91425" rIns="91425" wrap="square" tIns="91425">
            <a:noAutofit/>
          </a:bodyPr>
          <a:lstStyle/>
          <a:p>
            <a:pPr lvl="0" algn="ctr">
              <a:spcBef>
                <a:spcPts val="0"/>
              </a:spcBef>
              <a:buNone/>
            </a:pPr>
            <a:r>
              <a:rPr lang="en">
                <a:solidFill>
                  <a:srgbClr val="FFFFFF"/>
                </a:solidFill>
                <a:latin typeface="Oswald"/>
                <a:ea typeface="Oswald"/>
                <a:cs typeface="Oswald"/>
                <a:sym typeface="Oswald"/>
              </a:rPr>
              <a:t>A fundamental </a:t>
            </a:r>
            <a:r>
              <a:rPr lang="en">
                <a:solidFill>
                  <a:srgbClr val="FFFFFF"/>
                </a:solidFill>
                <a:latin typeface="Oswald"/>
                <a:ea typeface="Oswald"/>
                <a:cs typeface="Oswald"/>
                <a:sym typeface="Oswald"/>
              </a:rPr>
              <a:t>Convolution architecture</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218" name="Shape 218"/>
        <p:cNvGrpSpPr/>
        <p:nvPr/>
      </p:nvGrpSpPr>
      <p:grpSpPr>
        <a:xfrm>
          <a:off x="0" y="0"/>
          <a:ext cx="0" cy="0"/>
          <a:chOff x="0" y="0"/>
          <a:chExt cx="0" cy="0"/>
        </a:xfrm>
      </p:grpSpPr>
      <p:sp>
        <p:nvSpPr>
          <p:cNvPr id="219" name="Shape 219"/>
          <p:cNvSpPr txBox="1"/>
          <p:nvPr>
            <p:ph idx="1" type="body"/>
          </p:nvPr>
        </p:nvSpPr>
        <p:spPr>
          <a:xfrm>
            <a:off x="311700" y="316725"/>
            <a:ext cx="8520600" cy="949500"/>
          </a:xfrm>
          <a:prstGeom prst="rect">
            <a:avLst/>
          </a:prstGeom>
        </p:spPr>
        <p:txBody>
          <a:bodyPr anchorCtr="0" anchor="t" bIns="91425" lIns="91425" rIns="91425" wrap="square" tIns="91425">
            <a:noAutofit/>
          </a:bodyPr>
          <a:lstStyle/>
          <a:p>
            <a:pPr lvl="0" rtl="0" algn="ctr">
              <a:lnSpc>
                <a:spcPct val="110000"/>
              </a:lnSpc>
              <a:spcBef>
                <a:spcPts val="1500"/>
              </a:spcBef>
              <a:spcAft>
                <a:spcPts val="800"/>
              </a:spcAft>
              <a:buNone/>
            </a:pPr>
            <a:r>
              <a:rPr lang="en" sz="2400">
                <a:solidFill>
                  <a:srgbClr val="FFFFFF"/>
                </a:solidFill>
              </a:rPr>
              <a:t>Machines read handwritten digits (LeNet)</a:t>
            </a:r>
          </a:p>
          <a:p>
            <a:pPr lvl="0" rtl="0" algn="ctr">
              <a:spcBef>
                <a:spcPts val="0"/>
              </a:spcBef>
              <a:buNone/>
            </a:pPr>
            <a:r>
              <a:t/>
            </a:r>
            <a:endParaRPr sz="2400">
              <a:solidFill>
                <a:srgbClr val="FFFFFF"/>
              </a:solidFill>
            </a:endParaRPr>
          </a:p>
        </p:txBody>
      </p:sp>
      <p:sp>
        <p:nvSpPr>
          <p:cNvPr descr="This is a demo of &quot;LeNet 1&quot;, the first convolutional network that could recognize handwritten digits with good speed and accuracy.  It was developed between 1988 and 1993 in the Adaptive System Research Department, headed by Larry Jackel, at Bell Labs in Holmdel, NJ.  This &quot;real time&quot; demo shows ran on a DSP card sitting in a 486 PC with a video camera and frame grabber card. The DSP card had an AT&amp;T DSP32C chip, which was the first 32-bit floating-point DSP and could reach an amazing 12.5 million multiply-accumulate operations per second.  The network was trained using the SN environment (a Lisp-based neural net simulator, the predecessor of Lush, itself a kind of ancestor to Torch7). We wrote a kind of &quot;compiler&quot; in SN that produced a self-contained piece of C code that could run the network. The network weights were array literals inside the C source code.   Shortly after this demo was put together, we started working with a development group and a product group at NCR (then a subsidiary of AT&amp;T). NCR soon deployed ATM machines that could read the numerical amounts on checks, initially in Europe and then in the US. The ConvNet was running on the DSP32C card sitting in a PC inside the ATM. Later, NCR deployed a similar system in large check reading machines that banks use in their back offices. At some point in the late 90's these machines were processing 10 to 20% of all the checks in the US.   The network shown in this demo is described in our NIPS 1989 paper &quot;Handwritten digit recognition with a back-propagation network&quot;.  The check reading system is described in our 1998 Proc. IEEE paper &quot;Gradient-Based Learning Applied to Document Recognition&quot; and in various shorter papers before that.  Thanks to Larry Jackel for digitizing and editing the old VHS tape (and for holding the camera). There are cameo appearances by Donnie Henderson (who put together much of the demo) and Rich Howard, our lab director." id="220" name="Shape 220" title="Convolutional Network Demo from 1993">
            <a:hlinkClick r:id="rId3"/>
          </p:cNvPr>
          <p:cNvSpPr/>
          <p:nvPr/>
        </p:nvSpPr>
        <p:spPr>
          <a:xfrm>
            <a:off x="2108075" y="1266225"/>
            <a:ext cx="4572000" cy="3429000"/>
          </a:xfrm>
          <a:prstGeom prst="rect">
            <a:avLst/>
          </a:prstGeom>
          <a:blipFill>
            <a:blip r:embed="rId4">
              <a:alphaModFix/>
            </a:blip>
            <a:stretch>
              <a:fillRect/>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65" name="Shape 65"/>
        <p:cNvGrpSpPr/>
        <p:nvPr/>
      </p:nvGrpSpPr>
      <p:grpSpPr>
        <a:xfrm>
          <a:off x="0" y="0"/>
          <a:ext cx="0" cy="0"/>
          <a:chOff x="0" y="0"/>
          <a:chExt cx="0" cy="0"/>
        </a:xfrm>
      </p:grpSpPr>
      <p:sp>
        <p:nvSpPr>
          <p:cNvPr id="66" name="Shape 66"/>
          <p:cNvSpPr txBox="1"/>
          <p:nvPr/>
        </p:nvSpPr>
        <p:spPr>
          <a:xfrm>
            <a:off x="2658750" y="702975"/>
            <a:ext cx="4008900" cy="467700"/>
          </a:xfrm>
          <a:prstGeom prst="rect">
            <a:avLst/>
          </a:prstGeom>
          <a:noFill/>
          <a:ln>
            <a:noFill/>
          </a:ln>
        </p:spPr>
        <p:txBody>
          <a:bodyPr anchorCtr="0" anchor="t" bIns="91425" lIns="91425" rIns="91425" wrap="square" tIns="91425">
            <a:noAutofit/>
          </a:bodyPr>
          <a:lstStyle/>
          <a:p>
            <a:pPr lvl="0" algn="ctr">
              <a:spcBef>
                <a:spcPts val="0"/>
              </a:spcBef>
              <a:buNone/>
            </a:pPr>
            <a:r>
              <a:rPr lang="en" sz="2400">
                <a:solidFill>
                  <a:srgbClr val="FFFFFF"/>
                </a:solidFill>
                <a:latin typeface="Roboto"/>
                <a:ea typeface="Roboto"/>
                <a:cs typeface="Roboto"/>
                <a:sym typeface="Roboto"/>
              </a:rPr>
              <a:t>PATH OF TALK</a:t>
            </a:r>
          </a:p>
        </p:txBody>
      </p:sp>
      <p:sp>
        <p:nvSpPr>
          <p:cNvPr id="67" name="Shape 67"/>
          <p:cNvSpPr txBox="1"/>
          <p:nvPr/>
        </p:nvSpPr>
        <p:spPr>
          <a:xfrm>
            <a:off x="2032350" y="1461625"/>
            <a:ext cx="5261700" cy="2895300"/>
          </a:xfrm>
          <a:prstGeom prst="rect">
            <a:avLst/>
          </a:prstGeom>
          <a:noFill/>
          <a:ln>
            <a:noFill/>
          </a:ln>
        </p:spPr>
        <p:txBody>
          <a:bodyPr anchorCtr="0" anchor="t" bIns="91425" lIns="91425" rIns="91425" wrap="square" tIns="91425">
            <a:noAutofit/>
          </a:bodyPr>
          <a:lstStyle/>
          <a:p>
            <a:pPr indent="-228600" lvl="0" marL="457200" rtl="0">
              <a:lnSpc>
                <a:spcPct val="115000"/>
              </a:lnSpc>
              <a:spcBef>
                <a:spcPts val="0"/>
              </a:spcBef>
              <a:buClr>
                <a:srgbClr val="FFFFFF"/>
              </a:buClr>
              <a:buChar char="●"/>
            </a:pPr>
            <a:r>
              <a:rPr lang="en">
                <a:solidFill>
                  <a:srgbClr val="FFFFFF"/>
                </a:solidFill>
              </a:rPr>
              <a:t>TIMELINE OF DEEP LEARNING.</a:t>
            </a:r>
          </a:p>
          <a:p>
            <a:pPr indent="-228600" lvl="0" marL="457200" rtl="0">
              <a:lnSpc>
                <a:spcPct val="115000"/>
              </a:lnSpc>
              <a:spcBef>
                <a:spcPts val="0"/>
              </a:spcBef>
              <a:buClr>
                <a:srgbClr val="FFFFFF"/>
              </a:buClr>
              <a:buChar char="●"/>
            </a:pPr>
            <a:r>
              <a:rPr lang="en">
                <a:solidFill>
                  <a:srgbClr val="FFFFFF"/>
                </a:solidFill>
              </a:rPr>
              <a:t>SVMs </a:t>
            </a:r>
          </a:p>
          <a:p>
            <a:pPr indent="-228600" lvl="0" marL="457200" rtl="0">
              <a:lnSpc>
                <a:spcPct val="115000"/>
              </a:lnSpc>
              <a:spcBef>
                <a:spcPts val="0"/>
              </a:spcBef>
              <a:buClr>
                <a:srgbClr val="FFFFFF"/>
              </a:buClr>
              <a:buChar char="●"/>
            </a:pPr>
            <a:r>
              <a:rPr lang="en">
                <a:solidFill>
                  <a:srgbClr val="FFFFFF"/>
                </a:solidFill>
              </a:rPr>
              <a:t>SVMs with KERNEL TRICK</a:t>
            </a:r>
          </a:p>
          <a:p>
            <a:pPr indent="-228600" lvl="0" marL="457200" rtl="0">
              <a:lnSpc>
                <a:spcPct val="115000"/>
              </a:lnSpc>
              <a:spcBef>
                <a:spcPts val="0"/>
              </a:spcBef>
              <a:buClr>
                <a:srgbClr val="FFFFFF"/>
              </a:buClr>
              <a:buChar char="●"/>
            </a:pPr>
            <a:r>
              <a:rPr lang="en">
                <a:solidFill>
                  <a:srgbClr val="FFFFFF"/>
                </a:solidFill>
              </a:rPr>
              <a:t>CURSE OF DIMENSIONALITY</a:t>
            </a:r>
          </a:p>
          <a:p>
            <a:pPr indent="-228600" lvl="0" marL="457200" rtl="0">
              <a:lnSpc>
                <a:spcPct val="115000"/>
              </a:lnSpc>
              <a:spcBef>
                <a:spcPts val="0"/>
              </a:spcBef>
              <a:buClr>
                <a:srgbClr val="FFFFFF"/>
              </a:buClr>
              <a:buChar char="●"/>
            </a:pPr>
            <a:r>
              <a:rPr lang="en">
                <a:solidFill>
                  <a:srgbClr val="FFFFFF"/>
                </a:solidFill>
              </a:rPr>
              <a:t>RESURGENCE</a:t>
            </a:r>
            <a:r>
              <a:rPr lang="en">
                <a:solidFill>
                  <a:srgbClr val="FFFFFF"/>
                </a:solidFill>
              </a:rPr>
              <a:t> OF NEURAL NETWORKS</a:t>
            </a:r>
          </a:p>
          <a:p>
            <a:pPr indent="-228600" lvl="0" marL="457200" rtl="0">
              <a:lnSpc>
                <a:spcPct val="115000"/>
              </a:lnSpc>
              <a:spcBef>
                <a:spcPts val="0"/>
              </a:spcBef>
              <a:buClr>
                <a:srgbClr val="FFFFFF"/>
              </a:buClr>
              <a:buChar char="●"/>
            </a:pPr>
            <a:r>
              <a:rPr lang="en">
                <a:solidFill>
                  <a:srgbClr val="FFFFFF"/>
                </a:solidFill>
              </a:rPr>
              <a:t>NEW DEVELOPMENTS</a:t>
            </a:r>
          </a:p>
          <a:p>
            <a:pPr indent="-228600" lvl="0" marL="457200">
              <a:lnSpc>
                <a:spcPct val="115000"/>
              </a:lnSpc>
              <a:spcBef>
                <a:spcPts val="0"/>
              </a:spcBef>
              <a:buClr>
                <a:srgbClr val="FFFFFF"/>
              </a:buClr>
              <a:buChar char="●"/>
            </a:pPr>
            <a:r>
              <a:rPr lang="en">
                <a:solidFill>
                  <a:srgbClr val="FFFFFF"/>
                </a:solidFill>
              </a:rPr>
              <a:t>APPLICATIONS AND OUTRO</a:t>
            </a:r>
          </a:p>
        </p:txBody>
      </p:sp>
      <p:sp>
        <p:nvSpPr>
          <p:cNvPr id="68" name="Shape 68"/>
          <p:cNvSpPr txBox="1"/>
          <p:nvPr/>
        </p:nvSpPr>
        <p:spPr>
          <a:xfrm>
            <a:off x="1900100" y="3647075"/>
            <a:ext cx="5748900" cy="467700"/>
          </a:xfrm>
          <a:prstGeom prst="rect">
            <a:avLst/>
          </a:prstGeom>
          <a:noFill/>
          <a:ln>
            <a:noFill/>
          </a:ln>
        </p:spPr>
        <p:txBody>
          <a:bodyPr anchorCtr="0" anchor="t" bIns="91425" lIns="91425" rIns="91425" wrap="square" tIns="91425">
            <a:noAutofit/>
          </a:bodyPr>
          <a:lstStyle/>
          <a:p>
            <a:pPr lvl="0" rtl="0" algn="ctr">
              <a:spcBef>
                <a:spcPts val="0"/>
              </a:spcBef>
              <a:buNone/>
            </a:pPr>
            <a:r>
              <a:rPr lang="en">
                <a:solidFill>
                  <a:srgbClr val="FFFFFF"/>
                </a:solidFill>
                <a:latin typeface="Oswald"/>
                <a:ea typeface="Oswald"/>
                <a:cs typeface="Oswald"/>
                <a:sym typeface="Oswald"/>
              </a:rPr>
              <a:t>Aim of the talk is not to make you an expert but to give you a slight insight into </a:t>
            </a:r>
          </a:p>
          <a:p>
            <a:pPr lvl="0" algn="ctr">
              <a:spcBef>
                <a:spcPts val="0"/>
              </a:spcBef>
              <a:buNone/>
            </a:pPr>
            <a:r>
              <a:rPr lang="en">
                <a:solidFill>
                  <a:srgbClr val="FFFFFF"/>
                </a:solidFill>
                <a:latin typeface="Oswald"/>
                <a:ea typeface="Oswald"/>
                <a:cs typeface="Oswald"/>
                <a:sym typeface="Oswald"/>
              </a:rPr>
              <a:t>Deep learning</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224" name="Shape 224"/>
        <p:cNvGrpSpPr/>
        <p:nvPr/>
      </p:nvGrpSpPr>
      <p:grpSpPr>
        <a:xfrm>
          <a:off x="0" y="0"/>
          <a:ext cx="0" cy="0"/>
          <a:chOff x="0" y="0"/>
          <a:chExt cx="0" cy="0"/>
        </a:xfrm>
      </p:grpSpPr>
      <p:sp>
        <p:nvSpPr>
          <p:cNvPr id="225" name="Shape 225"/>
          <p:cNvSpPr txBox="1"/>
          <p:nvPr>
            <p:ph idx="1" type="body"/>
          </p:nvPr>
        </p:nvSpPr>
        <p:spPr>
          <a:xfrm>
            <a:off x="311700" y="1483800"/>
            <a:ext cx="8520600" cy="2175900"/>
          </a:xfrm>
          <a:prstGeom prst="rect">
            <a:avLst/>
          </a:prstGeom>
        </p:spPr>
        <p:txBody>
          <a:bodyPr anchorCtr="0" anchor="t" bIns="91425" lIns="91425" rIns="91425" wrap="square" tIns="91425">
            <a:noAutofit/>
          </a:bodyPr>
          <a:lstStyle/>
          <a:p>
            <a:pPr lvl="0" rtl="0" algn="ctr">
              <a:spcBef>
                <a:spcPts val="0"/>
              </a:spcBef>
              <a:buNone/>
            </a:pPr>
            <a:r>
              <a:rPr lang="en" sz="2400">
                <a:solidFill>
                  <a:srgbClr val="FFFFFF"/>
                </a:solidFill>
              </a:rPr>
              <a:t>BUT THIS ADVANCEMENT CEASED</a:t>
            </a:r>
          </a:p>
          <a:p>
            <a:pPr lvl="0" rtl="0" algn="ctr">
              <a:spcBef>
                <a:spcPts val="0"/>
              </a:spcBef>
              <a:buNone/>
            </a:pPr>
            <a:r>
              <a:rPr lang="en" sz="2400">
                <a:solidFill>
                  <a:srgbClr val="FFFFFF"/>
                </a:solidFill>
              </a:rPr>
              <a:t>1998-2005</a:t>
            </a:r>
          </a:p>
          <a:p>
            <a:pPr lvl="0" rtl="0" algn="ctr">
              <a:spcBef>
                <a:spcPts val="0"/>
              </a:spcBef>
              <a:buNone/>
            </a:pPr>
            <a:r>
              <a:rPr b="1" lang="en" sz="2400">
                <a:solidFill>
                  <a:srgbClr val="FFFFFF"/>
                </a:solidFill>
              </a:rPr>
              <a:t>AI WINTER</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229" name="Shape 229"/>
        <p:cNvGrpSpPr/>
        <p:nvPr/>
      </p:nvGrpSpPr>
      <p:grpSpPr>
        <a:xfrm>
          <a:off x="0" y="0"/>
          <a:ext cx="0" cy="0"/>
          <a:chOff x="0" y="0"/>
          <a:chExt cx="0" cy="0"/>
        </a:xfrm>
      </p:grpSpPr>
      <p:sp>
        <p:nvSpPr>
          <p:cNvPr id="230" name="Shape 230"/>
          <p:cNvSpPr txBox="1"/>
          <p:nvPr>
            <p:ph idx="1" type="body"/>
          </p:nvPr>
        </p:nvSpPr>
        <p:spPr>
          <a:xfrm>
            <a:off x="311700" y="1480800"/>
            <a:ext cx="8520600" cy="2181900"/>
          </a:xfrm>
          <a:prstGeom prst="rect">
            <a:avLst/>
          </a:prstGeom>
        </p:spPr>
        <p:txBody>
          <a:bodyPr anchorCtr="0" anchor="t" bIns="91425" lIns="91425" rIns="91425" wrap="square" tIns="91425">
            <a:noAutofit/>
          </a:bodyPr>
          <a:lstStyle/>
          <a:p>
            <a:pPr lvl="0" rtl="0" algn="ctr">
              <a:spcBef>
                <a:spcPts val="0"/>
              </a:spcBef>
              <a:buNone/>
            </a:pPr>
            <a:r>
              <a:rPr lang="en" sz="2400">
                <a:solidFill>
                  <a:srgbClr val="FFFFFF"/>
                </a:solidFill>
              </a:rPr>
              <a:t>Major reasons were hardware bottleneck and advancement in </a:t>
            </a:r>
            <a:r>
              <a:rPr b="1" lang="en" sz="2400">
                <a:solidFill>
                  <a:srgbClr val="FFFFFF"/>
                </a:solidFill>
              </a:rPr>
              <a:t>statistical machine learning methods</a:t>
            </a:r>
          </a:p>
          <a:p>
            <a:pPr lvl="0" rtl="0" algn="ctr">
              <a:spcBef>
                <a:spcPts val="0"/>
              </a:spcBef>
              <a:buNone/>
            </a:pPr>
            <a:r>
              <a:rPr lang="en" sz="2400">
                <a:solidFill>
                  <a:srgbClr val="FFFFFF"/>
                </a:solidFill>
              </a:rPr>
              <a:t>Also, high expectation and less deliverance </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234" name="Shape 234"/>
        <p:cNvGrpSpPr/>
        <p:nvPr/>
      </p:nvGrpSpPr>
      <p:grpSpPr>
        <a:xfrm>
          <a:off x="0" y="0"/>
          <a:ext cx="0" cy="0"/>
          <a:chOff x="0" y="0"/>
          <a:chExt cx="0" cy="0"/>
        </a:xfrm>
      </p:grpSpPr>
      <p:sp>
        <p:nvSpPr>
          <p:cNvPr id="235" name="Shape 235"/>
          <p:cNvSpPr txBox="1"/>
          <p:nvPr/>
        </p:nvSpPr>
        <p:spPr>
          <a:xfrm>
            <a:off x="1316400" y="1997575"/>
            <a:ext cx="6511200" cy="1085700"/>
          </a:xfrm>
          <a:prstGeom prst="rect">
            <a:avLst/>
          </a:prstGeom>
          <a:noFill/>
          <a:ln>
            <a:noFill/>
          </a:ln>
        </p:spPr>
        <p:txBody>
          <a:bodyPr anchorCtr="0" anchor="t" bIns="91425" lIns="91425" rIns="91425" wrap="square" tIns="91425">
            <a:noAutofit/>
          </a:bodyPr>
          <a:lstStyle/>
          <a:p>
            <a:pPr lvl="0" rtl="0" algn="ctr">
              <a:spcBef>
                <a:spcPts val="0"/>
              </a:spcBef>
              <a:buNone/>
            </a:pPr>
            <a:r>
              <a:rPr lang="en" sz="2400">
                <a:solidFill>
                  <a:srgbClr val="FFFFFF"/>
                </a:solidFill>
              </a:rPr>
              <a:t>A statistical champion!</a:t>
            </a:r>
          </a:p>
          <a:p>
            <a:pPr lvl="0" algn="ctr">
              <a:spcBef>
                <a:spcPts val="0"/>
              </a:spcBef>
              <a:buNone/>
            </a:pPr>
            <a:r>
              <a:rPr b="1" lang="en" sz="2400">
                <a:solidFill>
                  <a:srgbClr val="FFFFFF"/>
                </a:solidFill>
              </a:rPr>
              <a:t>SUPPORT VECTOR MACHINES</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239" name="Shape 239"/>
        <p:cNvGrpSpPr/>
        <p:nvPr/>
      </p:nvGrpSpPr>
      <p:grpSpPr>
        <a:xfrm>
          <a:off x="0" y="0"/>
          <a:ext cx="0" cy="0"/>
          <a:chOff x="0" y="0"/>
          <a:chExt cx="0" cy="0"/>
        </a:xfrm>
      </p:grpSpPr>
      <p:sp>
        <p:nvSpPr>
          <p:cNvPr id="240" name="Shape 240"/>
          <p:cNvSpPr txBox="1"/>
          <p:nvPr/>
        </p:nvSpPr>
        <p:spPr>
          <a:xfrm>
            <a:off x="1316400" y="315425"/>
            <a:ext cx="6511200" cy="759600"/>
          </a:xfrm>
          <a:prstGeom prst="rect">
            <a:avLst/>
          </a:prstGeom>
          <a:noFill/>
          <a:ln>
            <a:noFill/>
          </a:ln>
        </p:spPr>
        <p:txBody>
          <a:bodyPr anchorCtr="0" anchor="t" bIns="91425" lIns="91425" rIns="91425" wrap="square" tIns="91425">
            <a:noAutofit/>
          </a:bodyPr>
          <a:lstStyle/>
          <a:p>
            <a:pPr lvl="0" rtl="0" algn="ctr">
              <a:spcBef>
                <a:spcPts val="0"/>
              </a:spcBef>
              <a:buNone/>
            </a:pPr>
            <a:r>
              <a:rPr lang="en" sz="2400">
                <a:solidFill>
                  <a:srgbClr val="FFFFFF"/>
                </a:solidFill>
              </a:rPr>
              <a:t>Largest Margin Classifier</a:t>
            </a:r>
          </a:p>
        </p:txBody>
      </p:sp>
      <p:pic>
        <p:nvPicPr>
          <p:cNvPr id="241" name="Shape 241"/>
          <p:cNvPicPr preferRelativeResize="0"/>
          <p:nvPr/>
        </p:nvPicPr>
        <p:blipFill>
          <a:blip r:embed="rId3">
            <a:alphaModFix/>
          </a:blip>
          <a:stretch>
            <a:fillRect/>
          </a:stretch>
        </p:blipFill>
        <p:spPr>
          <a:xfrm>
            <a:off x="2568187" y="1295250"/>
            <a:ext cx="4007624" cy="3622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245" name="Shape 245"/>
        <p:cNvGrpSpPr/>
        <p:nvPr/>
      </p:nvGrpSpPr>
      <p:grpSpPr>
        <a:xfrm>
          <a:off x="0" y="0"/>
          <a:ext cx="0" cy="0"/>
          <a:chOff x="0" y="0"/>
          <a:chExt cx="0" cy="0"/>
        </a:xfrm>
      </p:grpSpPr>
      <p:sp>
        <p:nvSpPr>
          <p:cNvPr id="246" name="Shape 246"/>
          <p:cNvSpPr txBox="1"/>
          <p:nvPr/>
        </p:nvSpPr>
        <p:spPr>
          <a:xfrm>
            <a:off x="1316400" y="315425"/>
            <a:ext cx="6511200" cy="759600"/>
          </a:xfrm>
          <a:prstGeom prst="rect">
            <a:avLst/>
          </a:prstGeom>
          <a:noFill/>
          <a:ln>
            <a:noFill/>
          </a:ln>
        </p:spPr>
        <p:txBody>
          <a:bodyPr anchorCtr="0" anchor="t" bIns="91425" lIns="91425" rIns="91425" wrap="square" tIns="91425">
            <a:noAutofit/>
          </a:bodyPr>
          <a:lstStyle/>
          <a:p>
            <a:pPr lvl="0" rtl="0" algn="ctr">
              <a:spcBef>
                <a:spcPts val="0"/>
              </a:spcBef>
              <a:buNone/>
            </a:pPr>
            <a:r>
              <a:rPr lang="en" sz="2400">
                <a:solidFill>
                  <a:srgbClr val="FFFFFF"/>
                </a:solidFill>
              </a:rPr>
              <a:t>Largest Margin Classifier</a:t>
            </a:r>
          </a:p>
        </p:txBody>
      </p:sp>
      <p:pic>
        <p:nvPicPr>
          <p:cNvPr id="247" name="Shape 247"/>
          <p:cNvPicPr preferRelativeResize="0"/>
          <p:nvPr/>
        </p:nvPicPr>
        <p:blipFill>
          <a:blip r:embed="rId3">
            <a:alphaModFix/>
          </a:blip>
          <a:stretch>
            <a:fillRect/>
          </a:stretch>
        </p:blipFill>
        <p:spPr>
          <a:xfrm>
            <a:off x="2584998" y="1075025"/>
            <a:ext cx="3974000" cy="39128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251" name="Shape 251"/>
        <p:cNvGrpSpPr/>
        <p:nvPr/>
      </p:nvGrpSpPr>
      <p:grpSpPr>
        <a:xfrm>
          <a:off x="0" y="0"/>
          <a:ext cx="0" cy="0"/>
          <a:chOff x="0" y="0"/>
          <a:chExt cx="0" cy="0"/>
        </a:xfrm>
      </p:grpSpPr>
      <p:sp>
        <p:nvSpPr>
          <p:cNvPr id="252" name="Shape 252"/>
          <p:cNvSpPr txBox="1"/>
          <p:nvPr/>
        </p:nvSpPr>
        <p:spPr>
          <a:xfrm>
            <a:off x="1316400" y="315425"/>
            <a:ext cx="6511200" cy="759600"/>
          </a:xfrm>
          <a:prstGeom prst="rect">
            <a:avLst/>
          </a:prstGeom>
          <a:noFill/>
          <a:ln>
            <a:noFill/>
          </a:ln>
        </p:spPr>
        <p:txBody>
          <a:bodyPr anchorCtr="0" anchor="t" bIns="91425" lIns="91425" rIns="91425" wrap="square" tIns="91425">
            <a:noAutofit/>
          </a:bodyPr>
          <a:lstStyle/>
          <a:p>
            <a:pPr lvl="0" rtl="0" algn="ctr">
              <a:spcBef>
                <a:spcPts val="0"/>
              </a:spcBef>
              <a:buNone/>
            </a:pPr>
            <a:r>
              <a:rPr lang="en" sz="2400">
                <a:solidFill>
                  <a:srgbClr val="FFFFFF"/>
                </a:solidFill>
              </a:rPr>
              <a:t>Largest Margin Classifier</a:t>
            </a:r>
          </a:p>
        </p:txBody>
      </p:sp>
      <p:pic>
        <p:nvPicPr>
          <p:cNvPr id="253" name="Shape 253"/>
          <p:cNvPicPr preferRelativeResize="0"/>
          <p:nvPr/>
        </p:nvPicPr>
        <p:blipFill>
          <a:blip r:embed="rId3">
            <a:alphaModFix/>
          </a:blip>
          <a:stretch>
            <a:fillRect/>
          </a:stretch>
        </p:blipFill>
        <p:spPr>
          <a:xfrm>
            <a:off x="2135150" y="1075025"/>
            <a:ext cx="4873699" cy="3763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257" name="Shape 257"/>
        <p:cNvGrpSpPr/>
        <p:nvPr/>
      </p:nvGrpSpPr>
      <p:grpSpPr>
        <a:xfrm>
          <a:off x="0" y="0"/>
          <a:ext cx="0" cy="0"/>
          <a:chOff x="0" y="0"/>
          <a:chExt cx="0" cy="0"/>
        </a:xfrm>
      </p:grpSpPr>
      <p:sp>
        <p:nvSpPr>
          <p:cNvPr id="258" name="Shape 258"/>
          <p:cNvSpPr txBox="1"/>
          <p:nvPr/>
        </p:nvSpPr>
        <p:spPr>
          <a:xfrm>
            <a:off x="1316400" y="2191950"/>
            <a:ext cx="6511200" cy="759600"/>
          </a:xfrm>
          <a:prstGeom prst="rect">
            <a:avLst/>
          </a:prstGeom>
          <a:noFill/>
          <a:ln>
            <a:noFill/>
          </a:ln>
        </p:spPr>
        <p:txBody>
          <a:bodyPr anchorCtr="0" anchor="t" bIns="91425" lIns="91425" rIns="91425" wrap="square" tIns="91425">
            <a:noAutofit/>
          </a:bodyPr>
          <a:lstStyle/>
          <a:p>
            <a:pPr lvl="0" rtl="0" algn="ctr">
              <a:spcBef>
                <a:spcPts val="0"/>
              </a:spcBef>
              <a:buNone/>
            </a:pPr>
            <a:r>
              <a:rPr lang="en" sz="2400">
                <a:solidFill>
                  <a:srgbClr val="FFFFFF"/>
                </a:solidFill>
              </a:rPr>
              <a:t>But to defeat Neural nets you must have </a:t>
            </a:r>
            <a:r>
              <a:rPr b="1" i="1" lang="en" sz="2400">
                <a:solidFill>
                  <a:srgbClr val="FFFFFF"/>
                </a:solidFill>
              </a:rPr>
              <a:t>non-linearity</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262" name="Shape 262"/>
        <p:cNvGrpSpPr/>
        <p:nvPr/>
      </p:nvGrpSpPr>
      <p:grpSpPr>
        <a:xfrm>
          <a:off x="0" y="0"/>
          <a:ext cx="0" cy="0"/>
          <a:chOff x="0" y="0"/>
          <a:chExt cx="0" cy="0"/>
        </a:xfrm>
      </p:grpSpPr>
      <p:sp>
        <p:nvSpPr>
          <p:cNvPr id="263" name="Shape 263"/>
          <p:cNvSpPr txBox="1"/>
          <p:nvPr/>
        </p:nvSpPr>
        <p:spPr>
          <a:xfrm>
            <a:off x="1316400" y="1301075"/>
            <a:ext cx="6511200" cy="759600"/>
          </a:xfrm>
          <a:prstGeom prst="rect">
            <a:avLst/>
          </a:prstGeom>
          <a:noFill/>
          <a:ln>
            <a:noFill/>
          </a:ln>
        </p:spPr>
        <p:txBody>
          <a:bodyPr anchorCtr="0" anchor="t" bIns="91425" lIns="91425" rIns="91425" wrap="square" tIns="91425">
            <a:noAutofit/>
          </a:bodyPr>
          <a:lstStyle/>
          <a:p>
            <a:pPr lvl="0" rtl="0" algn="ctr">
              <a:spcBef>
                <a:spcPts val="0"/>
              </a:spcBef>
              <a:buNone/>
            </a:pPr>
            <a:r>
              <a:rPr lang="en" sz="2400">
                <a:solidFill>
                  <a:srgbClr val="FFFFFF"/>
                </a:solidFill>
              </a:rPr>
              <a:t>What is </a:t>
            </a:r>
            <a:r>
              <a:rPr b="1" i="1" lang="en" sz="2400">
                <a:solidFill>
                  <a:srgbClr val="FFFFFF"/>
                </a:solidFill>
              </a:rPr>
              <a:t>non-linearity </a:t>
            </a:r>
            <a:r>
              <a:rPr b="1" lang="en" sz="2400">
                <a:solidFill>
                  <a:srgbClr val="FFFFFF"/>
                </a:solidFill>
              </a:rPr>
              <a:t>?</a:t>
            </a:r>
          </a:p>
        </p:txBody>
      </p:sp>
      <p:pic>
        <p:nvPicPr>
          <p:cNvPr id="264" name="Shape 264"/>
          <p:cNvPicPr preferRelativeResize="0"/>
          <p:nvPr/>
        </p:nvPicPr>
        <p:blipFill>
          <a:blip r:embed="rId3">
            <a:alphaModFix/>
          </a:blip>
          <a:stretch>
            <a:fillRect/>
          </a:stretch>
        </p:blipFill>
        <p:spPr>
          <a:xfrm>
            <a:off x="3353500" y="2317450"/>
            <a:ext cx="2437000" cy="2437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268" name="Shape 268"/>
        <p:cNvGrpSpPr/>
        <p:nvPr/>
      </p:nvGrpSpPr>
      <p:grpSpPr>
        <a:xfrm>
          <a:off x="0" y="0"/>
          <a:ext cx="0" cy="0"/>
          <a:chOff x="0" y="0"/>
          <a:chExt cx="0" cy="0"/>
        </a:xfrm>
      </p:grpSpPr>
      <p:sp>
        <p:nvSpPr>
          <p:cNvPr id="269" name="Shape 269"/>
          <p:cNvSpPr txBox="1"/>
          <p:nvPr/>
        </p:nvSpPr>
        <p:spPr>
          <a:xfrm>
            <a:off x="1316400" y="2105100"/>
            <a:ext cx="6511200" cy="933300"/>
          </a:xfrm>
          <a:prstGeom prst="rect">
            <a:avLst/>
          </a:prstGeom>
          <a:noFill/>
          <a:ln>
            <a:noFill/>
          </a:ln>
        </p:spPr>
        <p:txBody>
          <a:bodyPr anchorCtr="0" anchor="t" bIns="91425" lIns="91425" rIns="91425" wrap="square" tIns="91425">
            <a:noAutofit/>
          </a:bodyPr>
          <a:lstStyle/>
          <a:p>
            <a:pPr lvl="0" rtl="0" algn="ctr">
              <a:spcBef>
                <a:spcPts val="0"/>
              </a:spcBef>
              <a:buNone/>
            </a:pPr>
            <a:r>
              <a:rPr lang="en" sz="2400">
                <a:solidFill>
                  <a:srgbClr val="FFFFFF"/>
                </a:solidFill>
              </a:rPr>
              <a:t>think not,</a:t>
            </a:r>
          </a:p>
          <a:p>
            <a:pPr lvl="0" rtl="0" algn="ctr">
              <a:spcBef>
                <a:spcPts val="0"/>
              </a:spcBef>
              <a:buNone/>
            </a:pPr>
            <a:r>
              <a:rPr b="1" lang="en" sz="2400">
                <a:solidFill>
                  <a:srgbClr val="FFFFFF"/>
                </a:solidFill>
                <a:latin typeface="Oswald"/>
                <a:ea typeface="Oswald"/>
                <a:cs typeface="Oswald"/>
                <a:sym typeface="Oswald"/>
              </a:rPr>
              <a:t>Support Vector Machines with Kernel Trick</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273" name="Shape 273"/>
        <p:cNvGrpSpPr/>
        <p:nvPr/>
      </p:nvGrpSpPr>
      <p:grpSpPr>
        <a:xfrm>
          <a:off x="0" y="0"/>
          <a:ext cx="0" cy="0"/>
          <a:chOff x="0" y="0"/>
          <a:chExt cx="0" cy="0"/>
        </a:xfrm>
      </p:grpSpPr>
      <p:sp>
        <p:nvSpPr>
          <p:cNvPr id="274" name="Shape 274"/>
          <p:cNvSpPr txBox="1"/>
          <p:nvPr/>
        </p:nvSpPr>
        <p:spPr>
          <a:xfrm>
            <a:off x="1316400" y="453450"/>
            <a:ext cx="6511200" cy="4236600"/>
          </a:xfrm>
          <a:prstGeom prst="rect">
            <a:avLst/>
          </a:prstGeom>
          <a:noFill/>
          <a:ln>
            <a:noFill/>
          </a:ln>
        </p:spPr>
        <p:txBody>
          <a:bodyPr anchorCtr="0" anchor="t" bIns="91425" lIns="91425" rIns="91425" wrap="square" tIns="91425">
            <a:noAutofit/>
          </a:bodyPr>
          <a:lstStyle/>
          <a:p>
            <a:pPr lvl="0" rtl="0" algn="ctr">
              <a:spcBef>
                <a:spcPts val="0"/>
              </a:spcBef>
              <a:buNone/>
            </a:pPr>
            <a:r>
              <a:rPr b="1" lang="en" sz="3600">
                <a:solidFill>
                  <a:srgbClr val="FFFFFF"/>
                </a:solidFill>
                <a:latin typeface="Oswald"/>
                <a:ea typeface="Oswald"/>
                <a:cs typeface="Oswald"/>
                <a:sym typeface="Oswald"/>
              </a:rPr>
              <a:t>What is a kernel?</a:t>
            </a:r>
          </a:p>
          <a:p>
            <a:pPr lvl="0" rtl="0" algn="ctr">
              <a:spcBef>
                <a:spcPts val="0"/>
              </a:spcBef>
              <a:buNone/>
            </a:pPr>
            <a:r>
              <a:t/>
            </a:r>
            <a:endParaRPr b="1" sz="2400">
              <a:solidFill>
                <a:srgbClr val="FFFFFF"/>
              </a:solidFill>
              <a:latin typeface="Oswald"/>
              <a:ea typeface="Oswald"/>
              <a:cs typeface="Oswald"/>
              <a:sym typeface="Oswald"/>
            </a:endParaRPr>
          </a:p>
          <a:p>
            <a:pPr lvl="0" rtl="0" algn="ctr">
              <a:spcBef>
                <a:spcPts val="0"/>
              </a:spcBef>
              <a:buNone/>
            </a:pPr>
            <a:r>
              <a:rPr lang="en" sz="2400">
                <a:solidFill>
                  <a:srgbClr val="FFFFFF"/>
                </a:solidFill>
                <a:latin typeface="Oswald"/>
                <a:ea typeface="Oswald"/>
                <a:cs typeface="Oswald"/>
                <a:sym typeface="Oswald"/>
              </a:rPr>
              <a:t>Kernel Functions can be thought of as similarity functions which can map inner products of very high dimensional points without actually calculating their coordinate.</a:t>
            </a:r>
          </a:p>
          <a:p>
            <a:pPr lvl="0" rtl="0" algn="ctr">
              <a:spcBef>
                <a:spcPts val="0"/>
              </a:spcBef>
              <a:buNone/>
            </a:pPr>
            <a:r>
              <a:t/>
            </a:r>
            <a:endParaRPr sz="2400">
              <a:solidFill>
                <a:srgbClr val="FFFFFF"/>
              </a:solidFill>
              <a:latin typeface="Oswald"/>
              <a:ea typeface="Oswald"/>
              <a:cs typeface="Oswald"/>
              <a:sym typeface="Oswald"/>
            </a:endParaRPr>
          </a:p>
          <a:p>
            <a:pPr lvl="0" rtl="0" algn="ctr">
              <a:spcBef>
                <a:spcPts val="0"/>
              </a:spcBef>
              <a:buNone/>
            </a:pPr>
            <a:r>
              <a:rPr lang="en" sz="2400">
                <a:solidFill>
                  <a:srgbClr val="FFFFFF"/>
                </a:solidFill>
                <a:latin typeface="Oswald"/>
                <a:ea typeface="Oswald"/>
                <a:cs typeface="Oswald"/>
                <a:sym typeface="Oswald"/>
              </a:rPr>
              <a:t>For example:</a:t>
            </a:r>
          </a:p>
          <a:p>
            <a:pPr lvl="0" rtl="0" algn="ctr">
              <a:spcBef>
                <a:spcPts val="0"/>
              </a:spcBef>
              <a:buNone/>
            </a:pPr>
            <a:r>
              <a:rPr lang="en" sz="2400">
                <a:solidFill>
                  <a:srgbClr val="FFFFFF"/>
                </a:solidFill>
                <a:latin typeface="Oswald"/>
                <a:ea typeface="Oswald"/>
                <a:cs typeface="Oswald"/>
                <a:sym typeface="Oswald"/>
              </a:rPr>
              <a:t>K(x, x′)=(x</a:t>
            </a:r>
            <a:r>
              <a:rPr baseline="30000" lang="en" sz="2400">
                <a:solidFill>
                  <a:srgbClr val="FFFFFF"/>
                </a:solidFill>
                <a:latin typeface="Oswald"/>
                <a:ea typeface="Oswald"/>
                <a:cs typeface="Oswald"/>
                <a:sym typeface="Oswald"/>
              </a:rPr>
              <a:t>T</a:t>
            </a:r>
            <a:r>
              <a:rPr lang="en" sz="2400">
                <a:solidFill>
                  <a:srgbClr val="FFFFFF"/>
                </a:solidFill>
                <a:latin typeface="Oswald"/>
                <a:ea typeface="Oswald"/>
                <a:cs typeface="Oswald"/>
                <a:sym typeface="Oswald"/>
              </a:rPr>
              <a:t>x′ + c)</a:t>
            </a:r>
            <a:r>
              <a:rPr baseline="30000" lang="en" sz="2400">
                <a:solidFill>
                  <a:srgbClr val="FFFFFF"/>
                </a:solidFill>
                <a:latin typeface="Oswald"/>
                <a:ea typeface="Oswald"/>
                <a:cs typeface="Oswald"/>
                <a:sym typeface="Oswald"/>
              </a:rPr>
              <a:t>d </a:t>
            </a:r>
          </a:p>
          <a:p>
            <a:pPr lvl="0" rtl="0" algn="ctr">
              <a:spcBef>
                <a:spcPts val="0"/>
              </a:spcBef>
              <a:buNone/>
            </a:pPr>
            <a:r>
              <a:rPr lang="en" sz="2400">
                <a:solidFill>
                  <a:srgbClr val="FFFFFF"/>
                </a:solidFill>
                <a:latin typeface="Oswald"/>
                <a:ea typeface="Oswald"/>
                <a:cs typeface="Oswald"/>
                <a:sym typeface="Oswald"/>
              </a:rPr>
              <a:t>This is polynomial kernel.</a:t>
            </a:r>
          </a:p>
          <a:p>
            <a:pPr lvl="0" rtl="0" algn="ctr">
              <a:spcBef>
                <a:spcPts val="0"/>
              </a:spcBef>
              <a:buNone/>
            </a:pPr>
            <a:r>
              <a:rPr lang="en" sz="2400">
                <a:solidFill>
                  <a:srgbClr val="FFFFFF"/>
                </a:solidFill>
                <a:latin typeface="Oswald"/>
                <a:ea typeface="Oswald"/>
                <a:cs typeface="Oswald"/>
                <a:sym typeface="Oswald"/>
              </a:rPr>
              <a:t>*</a:t>
            </a:r>
            <a:r>
              <a:rPr lang="en" sz="1800">
                <a:solidFill>
                  <a:srgbClr val="FFFFFF"/>
                </a:solidFill>
                <a:latin typeface="Oswald"/>
                <a:ea typeface="Oswald"/>
                <a:cs typeface="Oswald"/>
                <a:sym typeface="Oswald"/>
              </a:rPr>
              <a:t>this topic is math heavy, i’ll skip the maths but you can read it </a:t>
            </a:r>
            <a:r>
              <a:rPr lang="en" sz="1800" u="sng">
                <a:solidFill>
                  <a:srgbClr val="FFFFFF"/>
                </a:solidFill>
                <a:latin typeface="Oswald"/>
                <a:ea typeface="Oswald"/>
                <a:cs typeface="Oswald"/>
                <a:sym typeface="Oswald"/>
                <a:hlinkClick r:id="rId3"/>
              </a:rPr>
              <a:t>here</a:t>
            </a:r>
            <a:r>
              <a:rPr lang="en" sz="1800">
                <a:solidFill>
                  <a:srgbClr val="FFFFFF"/>
                </a:solidFill>
                <a:latin typeface="Oswald"/>
                <a:ea typeface="Oswald"/>
                <a:cs typeface="Oswald"/>
                <a:sym typeface="Oswald"/>
              </a:rPr>
              <a: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72" name="Shape 72"/>
        <p:cNvGrpSpPr/>
        <p:nvPr/>
      </p:nvGrpSpPr>
      <p:grpSpPr>
        <a:xfrm>
          <a:off x="0" y="0"/>
          <a:ext cx="0" cy="0"/>
          <a:chOff x="0" y="0"/>
          <a:chExt cx="0" cy="0"/>
        </a:xfrm>
      </p:grpSpPr>
      <p:sp>
        <p:nvSpPr>
          <p:cNvPr id="73" name="Shape 73"/>
          <p:cNvSpPr txBox="1"/>
          <p:nvPr>
            <p:ph idx="1" type="body"/>
          </p:nvPr>
        </p:nvSpPr>
        <p:spPr>
          <a:xfrm>
            <a:off x="311700" y="863550"/>
            <a:ext cx="8520600" cy="3416400"/>
          </a:xfrm>
          <a:prstGeom prst="rect">
            <a:avLst/>
          </a:prstGeom>
        </p:spPr>
        <p:txBody>
          <a:bodyPr anchorCtr="0" anchor="ctr" bIns="91425" lIns="91425" rIns="91425" wrap="square" tIns="91425">
            <a:noAutofit/>
          </a:bodyPr>
          <a:lstStyle/>
          <a:p>
            <a:pPr lvl="0" rtl="0" algn="l">
              <a:lnSpc>
                <a:spcPct val="130000"/>
              </a:lnSpc>
              <a:spcBef>
                <a:spcPts val="0"/>
              </a:spcBef>
              <a:spcAft>
                <a:spcPts val="0"/>
              </a:spcAft>
              <a:buNone/>
            </a:pPr>
            <a:r>
              <a:rPr lang="en" sz="5400">
                <a:solidFill>
                  <a:srgbClr val="FFFFFF"/>
                </a:solidFill>
                <a:highlight>
                  <a:srgbClr val="13335A"/>
                </a:highlight>
              </a:rPr>
              <a:t>What is Machine Learning?</a:t>
            </a:r>
          </a:p>
          <a:p>
            <a:pPr lvl="0">
              <a:spcBef>
                <a:spcPts val="0"/>
              </a:spcBef>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278" name="Shape 278"/>
        <p:cNvGrpSpPr/>
        <p:nvPr/>
      </p:nvGrpSpPr>
      <p:grpSpPr>
        <a:xfrm>
          <a:off x="0" y="0"/>
          <a:ext cx="0" cy="0"/>
          <a:chOff x="0" y="0"/>
          <a:chExt cx="0" cy="0"/>
        </a:xfrm>
      </p:grpSpPr>
      <p:sp>
        <p:nvSpPr>
          <p:cNvPr id="279" name="Shape 279"/>
          <p:cNvSpPr txBox="1"/>
          <p:nvPr/>
        </p:nvSpPr>
        <p:spPr>
          <a:xfrm>
            <a:off x="1316400" y="453450"/>
            <a:ext cx="6511200" cy="1004700"/>
          </a:xfrm>
          <a:prstGeom prst="rect">
            <a:avLst/>
          </a:prstGeom>
          <a:noFill/>
          <a:ln>
            <a:noFill/>
          </a:ln>
        </p:spPr>
        <p:txBody>
          <a:bodyPr anchorCtr="0" anchor="t" bIns="91425" lIns="91425" rIns="91425" wrap="square" tIns="91425">
            <a:noAutofit/>
          </a:bodyPr>
          <a:lstStyle/>
          <a:p>
            <a:pPr lvl="0" rtl="0" algn="ctr">
              <a:spcBef>
                <a:spcPts val="0"/>
              </a:spcBef>
              <a:buNone/>
            </a:pPr>
            <a:r>
              <a:rPr b="1" lang="en" sz="3600">
                <a:solidFill>
                  <a:srgbClr val="FFFFFF"/>
                </a:solidFill>
                <a:latin typeface="Oswald"/>
                <a:ea typeface="Oswald"/>
                <a:cs typeface="Oswald"/>
                <a:sym typeface="Oswald"/>
              </a:rPr>
              <a:t>What is a kernel?</a:t>
            </a:r>
          </a:p>
          <a:p>
            <a:pPr lvl="0" rtl="0" algn="ctr">
              <a:spcBef>
                <a:spcPts val="0"/>
              </a:spcBef>
              <a:buNone/>
            </a:pPr>
            <a:r>
              <a:t/>
            </a:r>
            <a:endParaRPr b="1" sz="2400">
              <a:solidFill>
                <a:srgbClr val="FFFFFF"/>
              </a:solidFill>
              <a:latin typeface="Oswald"/>
              <a:ea typeface="Oswald"/>
              <a:cs typeface="Oswald"/>
              <a:sym typeface="Oswald"/>
            </a:endParaRPr>
          </a:p>
          <a:p>
            <a:pPr lvl="0" rtl="0" algn="ctr">
              <a:spcBef>
                <a:spcPts val="0"/>
              </a:spcBef>
              <a:buNone/>
            </a:pPr>
            <a:r>
              <a:t/>
            </a:r>
            <a:endParaRPr sz="1800">
              <a:solidFill>
                <a:srgbClr val="FFFFFF"/>
              </a:solidFill>
              <a:latin typeface="Oswald"/>
              <a:ea typeface="Oswald"/>
              <a:cs typeface="Oswald"/>
              <a:sym typeface="Oswald"/>
            </a:endParaRPr>
          </a:p>
        </p:txBody>
      </p:sp>
      <p:pic>
        <p:nvPicPr>
          <p:cNvPr id="280" name="Shape 280"/>
          <p:cNvPicPr preferRelativeResize="0"/>
          <p:nvPr/>
        </p:nvPicPr>
        <p:blipFill>
          <a:blip r:embed="rId3">
            <a:alphaModFix/>
          </a:blip>
          <a:stretch>
            <a:fillRect/>
          </a:stretch>
        </p:blipFill>
        <p:spPr>
          <a:xfrm>
            <a:off x="2777325" y="1802725"/>
            <a:ext cx="3589350" cy="1911199"/>
          </a:xfrm>
          <a:prstGeom prst="rect">
            <a:avLst/>
          </a:prstGeom>
          <a:noFill/>
          <a:ln>
            <a:noFill/>
          </a:ln>
        </p:spPr>
      </p:pic>
      <p:sp>
        <p:nvSpPr>
          <p:cNvPr id="281" name="Shape 281"/>
          <p:cNvSpPr txBox="1"/>
          <p:nvPr/>
        </p:nvSpPr>
        <p:spPr>
          <a:xfrm>
            <a:off x="1316400" y="3990450"/>
            <a:ext cx="6511200" cy="759600"/>
          </a:xfrm>
          <a:prstGeom prst="rect">
            <a:avLst/>
          </a:prstGeom>
          <a:noFill/>
          <a:ln>
            <a:noFill/>
          </a:ln>
        </p:spPr>
        <p:txBody>
          <a:bodyPr anchorCtr="0" anchor="t" bIns="91425" lIns="91425" rIns="91425" wrap="square" tIns="91425">
            <a:noAutofit/>
          </a:bodyPr>
          <a:lstStyle/>
          <a:p>
            <a:pPr lvl="0">
              <a:spcBef>
                <a:spcPts val="0"/>
              </a:spcBef>
              <a:buNone/>
            </a:pPr>
            <a:r>
              <a:rPr lang="en" sz="1800">
                <a:solidFill>
                  <a:srgbClr val="FFFFFF"/>
                </a:solidFill>
                <a:latin typeface="Oswald"/>
                <a:ea typeface="Oswald"/>
                <a:cs typeface="Oswald"/>
                <a:sym typeface="Oswald"/>
              </a:rPr>
              <a:t>Kernel is used to map low dimensional data to high dimension such that it becomes sparse and a decision boundary can be formed.</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285" name="Shape 285"/>
        <p:cNvGrpSpPr/>
        <p:nvPr/>
      </p:nvGrpSpPr>
      <p:grpSpPr>
        <a:xfrm>
          <a:off x="0" y="0"/>
          <a:ext cx="0" cy="0"/>
          <a:chOff x="0" y="0"/>
          <a:chExt cx="0" cy="0"/>
        </a:xfrm>
      </p:grpSpPr>
      <p:sp>
        <p:nvSpPr>
          <p:cNvPr id="286" name="Shape 286"/>
          <p:cNvSpPr txBox="1"/>
          <p:nvPr/>
        </p:nvSpPr>
        <p:spPr>
          <a:xfrm>
            <a:off x="1418125" y="2069400"/>
            <a:ext cx="6511200" cy="1004700"/>
          </a:xfrm>
          <a:prstGeom prst="rect">
            <a:avLst/>
          </a:prstGeom>
          <a:noFill/>
          <a:ln>
            <a:noFill/>
          </a:ln>
        </p:spPr>
        <p:txBody>
          <a:bodyPr anchorCtr="0" anchor="t" bIns="91425" lIns="91425" rIns="91425" wrap="square" tIns="91425">
            <a:noAutofit/>
          </a:bodyPr>
          <a:lstStyle/>
          <a:p>
            <a:pPr lvl="0" rtl="0" algn="ctr">
              <a:spcBef>
                <a:spcPts val="0"/>
              </a:spcBef>
              <a:buNone/>
            </a:pPr>
            <a:r>
              <a:rPr b="1" lang="en" sz="3600">
                <a:solidFill>
                  <a:srgbClr val="FFFFFF"/>
                </a:solidFill>
                <a:latin typeface="Oswald"/>
                <a:ea typeface="Oswald"/>
                <a:cs typeface="Oswald"/>
                <a:sym typeface="Oswald"/>
              </a:rPr>
              <a:t>Live Demo of SVM</a:t>
            </a:r>
          </a:p>
        </p:txBody>
      </p:sp>
      <p:sp>
        <p:nvSpPr>
          <p:cNvPr id="287" name="Shape 287">
            <a:hlinkClick r:id="rId3"/>
          </p:cNvPr>
          <p:cNvSpPr txBox="1"/>
          <p:nvPr/>
        </p:nvSpPr>
        <p:spPr>
          <a:xfrm>
            <a:off x="5595700" y="2723700"/>
            <a:ext cx="1808700" cy="350400"/>
          </a:xfrm>
          <a:prstGeom prst="rect">
            <a:avLst/>
          </a:prstGeom>
          <a:noFill/>
          <a:ln>
            <a:noFill/>
          </a:ln>
        </p:spPr>
        <p:txBody>
          <a:bodyPr anchorCtr="0" anchor="t" bIns="91425" lIns="91425" rIns="91425" wrap="square" tIns="91425">
            <a:noAutofit/>
          </a:bodyPr>
          <a:lstStyle/>
          <a:p>
            <a:pPr lvl="0" algn="ctr">
              <a:spcBef>
                <a:spcPts val="0"/>
              </a:spcBef>
              <a:buNone/>
            </a:pPr>
            <a:r>
              <a:rPr i="1" lang="en">
                <a:solidFill>
                  <a:srgbClr val="FFFFFF"/>
                </a:solidFill>
                <a:latin typeface="Oswald"/>
                <a:ea typeface="Oswald"/>
                <a:cs typeface="Oswald"/>
                <a:sym typeface="Oswald"/>
              </a:rPr>
              <a:t>-click here</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291" name="Shape 291"/>
        <p:cNvGrpSpPr/>
        <p:nvPr/>
      </p:nvGrpSpPr>
      <p:grpSpPr>
        <a:xfrm>
          <a:off x="0" y="0"/>
          <a:ext cx="0" cy="0"/>
          <a:chOff x="0" y="0"/>
          <a:chExt cx="0" cy="0"/>
        </a:xfrm>
      </p:grpSpPr>
      <p:sp>
        <p:nvSpPr>
          <p:cNvPr id="292" name="Shape 292"/>
          <p:cNvSpPr txBox="1"/>
          <p:nvPr/>
        </p:nvSpPr>
        <p:spPr>
          <a:xfrm>
            <a:off x="1316400" y="453450"/>
            <a:ext cx="6511200" cy="1095300"/>
          </a:xfrm>
          <a:prstGeom prst="rect">
            <a:avLst/>
          </a:prstGeom>
          <a:noFill/>
          <a:ln>
            <a:noFill/>
          </a:ln>
        </p:spPr>
        <p:txBody>
          <a:bodyPr anchorCtr="0" anchor="t" bIns="91425" lIns="91425" rIns="91425" wrap="square" tIns="91425">
            <a:noAutofit/>
          </a:bodyPr>
          <a:lstStyle/>
          <a:p>
            <a:pPr lvl="0" rtl="0" algn="ctr">
              <a:spcBef>
                <a:spcPts val="0"/>
              </a:spcBef>
              <a:buNone/>
            </a:pPr>
            <a:r>
              <a:rPr b="1" lang="en" sz="3600">
                <a:solidFill>
                  <a:srgbClr val="FFFFFF"/>
                </a:solidFill>
                <a:latin typeface="Oswald"/>
                <a:ea typeface="Oswald"/>
                <a:cs typeface="Oswald"/>
                <a:sym typeface="Oswald"/>
              </a:rPr>
              <a:t>Why is high dimensional data sparse?</a:t>
            </a:r>
          </a:p>
          <a:p>
            <a:pPr lvl="0" rtl="0" algn="ctr">
              <a:spcBef>
                <a:spcPts val="0"/>
              </a:spcBef>
              <a:buNone/>
            </a:pPr>
            <a:r>
              <a:t/>
            </a:r>
            <a:endParaRPr b="1" sz="2400">
              <a:solidFill>
                <a:srgbClr val="FFFFFF"/>
              </a:solidFill>
              <a:latin typeface="Oswald"/>
              <a:ea typeface="Oswald"/>
              <a:cs typeface="Oswald"/>
              <a:sym typeface="Oswald"/>
            </a:endParaRPr>
          </a:p>
          <a:p>
            <a:pPr lvl="0" rtl="0" algn="ctr">
              <a:spcBef>
                <a:spcPts val="0"/>
              </a:spcBef>
              <a:buNone/>
            </a:pPr>
            <a:r>
              <a:t/>
            </a:r>
            <a:endParaRPr sz="1800">
              <a:solidFill>
                <a:srgbClr val="FFFFFF"/>
              </a:solidFill>
              <a:latin typeface="Oswald"/>
              <a:ea typeface="Oswald"/>
              <a:cs typeface="Oswald"/>
              <a:sym typeface="Oswald"/>
            </a:endParaRPr>
          </a:p>
        </p:txBody>
      </p:sp>
      <p:sp>
        <p:nvSpPr>
          <p:cNvPr id="293" name="Shape 293"/>
          <p:cNvSpPr txBox="1"/>
          <p:nvPr/>
        </p:nvSpPr>
        <p:spPr>
          <a:xfrm>
            <a:off x="1316400" y="1808700"/>
            <a:ext cx="6511200" cy="759600"/>
          </a:xfrm>
          <a:prstGeom prst="rect">
            <a:avLst/>
          </a:prstGeom>
          <a:noFill/>
          <a:ln>
            <a:noFill/>
          </a:ln>
        </p:spPr>
        <p:txBody>
          <a:bodyPr anchorCtr="0" anchor="t" bIns="91425" lIns="91425" rIns="91425" wrap="square" tIns="91425">
            <a:noAutofit/>
          </a:bodyPr>
          <a:lstStyle/>
          <a:p>
            <a:pPr lvl="0" rtl="0" algn="ctr">
              <a:spcBef>
                <a:spcPts val="0"/>
              </a:spcBef>
              <a:buNone/>
            </a:pPr>
            <a:r>
              <a:rPr lang="en" sz="3000">
                <a:solidFill>
                  <a:srgbClr val="FFFFFF"/>
                </a:solidFill>
                <a:latin typeface="Oswald"/>
                <a:ea typeface="Oswald"/>
                <a:cs typeface="Oswald"/>
                <a:sym typeface="Oswald"/>
              </a:rPr>
              <a:t>Curse of Dimensionality</a:t>
            </a:r>
          </a:p>
        </p:txBody>
      </p:sp>
      <p:pic>
        <p:nvPicPr>
          <p:cNvPr id="294" name="Shape 294"/>
          <p:cNvPicPr preferRelativeResize="0"/>
          <p:nvPr/>
        </p:nvPicPr>
        <p:blipFill>
          <a:blip r:embed="rId3">
            <a:alphaModFix/>
          </a:blip>
          <a:stretch>
            <a:fillRect/>
          </a:stretch>
        </p:blipFill>
        <p:spPr>
          <a:xfrm>
            <a:off x="1528137" y="2500450"/>
            <a:ext cx="6087713" cy="2428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298" name="Shape 298"/>
        <p:cNvGrpSpPr/>
        <p:nvPr/>
      </p:nvGrpSpPr>
      <p:grpSpPr>
        <a:xfrm>
          <a:off x="0" y="0"/>
          <a:ext cx="0" cy="0"/>
          <a:chOff x="0" y="0"/>
          <a:chExt cx="0" cy="0"/>
        </a:xfrm>
      </p:grpSpPr>
      <p:sp>
        <p:nvSpPr>
          <p:cNvPr id="299" name="Shape 299"/>
          <p:cNvSpPr txBox="1"/>
          <p:nvPr/>
        </p:nvSpPr>
        <p:spPr>
          <a:xfrm>
            <a:off x="1316400" y="463500"/>
            <a:ext cx="6511200" cy="759600"/>
          </a:xfrm>
          <a:prstGeom prst="rect">
            <a:avLst/>
          </a:prstGeom>
          <a:noFill/>
          <a:ln>
            <a:noFill/>
          </a:ln>
        </p:spPr>
        <p:txBody>
          <a:bodyPr anchorCtr="0" anchor="t" bIns="91425" lIns="91425" rIns="91425" wrap="square" tIns="91425">
            <a:noAutofit/>
          </a:bodyPr>
          <a:lstStyle/>
          <a:p>
            <a:pPr lvl="0" rtl="0" algn="ctr">
              <a:spcBef>
                <a:spcPts val="0"/>
              </a:spcBef>
              <a:buNone/>
            </a:pPr>
            <a:r>
              <a:rPr lang="en" sz="3000">
                <a:solidFill>
                  <a:srgbClr val="FFFFFF"/>
                </a:solidFill>
                <a:latin typeface="Oswald"/>
                <a:ea typeface="Oswald"/>
                <a:cs typeface="Oswald"/>
                <a:sym typeface="Oswald"/>
              </a:rPr>
              <a:t>Curse of Dimensionality</a:t>
            </a:r>
          </a:p>
        </p:txBody>
      </p:sp>
      <p:sp>
        <p:nvSpPr>
          <p:cNvPr id="300" name="Shape 300"/>
          <p:cNvSpPr txBox="1"/>
          <p:nvPr/>
        </p:nvSpPr>
        <p:spPr>
          <a:xfrm>
            <a:off x="700850" y="1223100"/>
            <a:ext cx="6432300" cy="1851600"/>
          </a:xfrm>
          <a:prstGeom prst="rect">
            <a:avLst/>
          </a:prstGeom>
          <a:noFill/>
          <a:ln>
            <a:noFill/>
          </a:ln>
        </p:spPr>
        <p:txBody>
          <a:bodyPr anchorCtr="0" anchor="t" bIns="91425" lIns="91425" rIns="91425" wrap="square" tIns="91425">
            <a:noAutofit/>
          </a:bodyPr>
          <a:lstStyle/>
          <a:p>
            <a:pPr lvl="0" rtl="0">
              <a:spcBef>
                <a:spcPts val="0"/>
              </a:spcBef>
              <a:buNone/>
            </a:pPr>
            <a:r>
              <a:rPr lang="en" sz="2400">
                <a:solidFill>
                  <a:srgbClr val="FFFFFF"/>
                </a:solidFill>
                <a:latin typeface="Oswald"/>
                <a:ea typeface="Oswald"/>
                <a:cs typeface="Oswald"/>
                <a:sym typeface="Oswald"/>
              </a:rPr>
              <a:t>If we have data which is inseparable in lower dimension, we can map it to a higher dimension thus increasing sparsity and making them separable</a:t>
            </a:r>
          </a:p>
        </p:txBody>
      </p:sp>
      <p:pic>
        <p:nvPicPr>
          <p:cNvPr id="301" name="Shape 301"/>
          <p:cNvPicPr preferRelativeResize="0"/>
          <p:nvPr/>
        </p:nvPicPr>
        <p:blipFill>
          <a:blip r:embed="rId3">
            <a:alphaModFix/>
          </a:blip>
          <a:stretch>
            <a:fillRect/>
          </a:stretch>
        </p:blipFill>
        <p:spPr>
          <a:xfrm>
            <a:off x="5601075" y="2293774"/>
            <a:ext cx="2549349" cy="253317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305" name="Shape 305"/>
        <p:cNvGrpSpPr/>
        <p:nvPr/>
      </p:nvGrpSpPr>
      <p:grpSpPr>
        <a:xfrm>
          <a:off x="0" y="0"/>
          <a:ext cx="0" cy="0"/>
          <a:chOff x="0" y="0"/>
          <a:chExt cx="0" cy="0"/>
        </a:xfrm>
      </p:grpSpPr>
      <p:sp>
        <p:nvSpPr>
          <p:cNvPr id="306" name="Shape 306"/>
          <p:cNvSpPr txBox="1"/>
          <p:nvPr/>
        </p:nvSpPr>
        <p:spPr>
          <a:xfrm>
            <a:off x="1316400" y="463500"/>
            <a:ext cx="6511200" cy="759600"/>
          </a:xfrm>
          <a:prstGeom prst="rect">
            <a:avLst/>
          </a:prstGeom>
          <a:noFill/>
          <a:ln>
            <a:noFill/>
          </a:ln>
        </p:spPr>
        <p:txBody>
          <a:bodyPr anchorCtr="0" anchor="t" bIns="91425" lIns="91425" rIns="91425" wrap="square" tIns="91425">
            <a:noAutofit/>
          </a:bodyPr>
          <a:lstStyle/>
          <a:p>
            <a:pPr lvl="0" rtl="0" algn="ctr">
              <a:spcBef>
                <a:spcPts val="0"/>
              </a:spcBef>
              <a:buNone/>
            </a:pPr>
            <a:r>
              <a:rPr lang="en" sz="3000">
                <a:solidFill>
                  <a:srgbClr val="FFFFFF"/>
                </a:solidFill>
                <a:latin typeface="Oswald"/>
                <a:ea typeface="Oswald"/>
                <a:cs typeface="Oswald"/>
                <a:sym typeface="Oswald"/>
              </a:rPr>
              <a:t>Curse of Dimensionality</a:t>
            </a:r>
          </a:p>
        </p:txBody>
      </p:sp>
      <p:sp>
        <p:nvSpPr>
          <p:cNvPr id="307" name="Shape 307"/>
          <p:cNvSpPr txBox="1"/>
          <p:nvPr/>
        </p:nvSpPr>
        <p:spPr>
          <a:xfrm>
            <a:off x="542575" y="1223100"/>
            <a:ext cx="7630500" cy="3603900"/>
          </a:xfrm>
          <a:prstGeom prst="rect">
            <a:avLst/>
          </a:prstGeom>
          <a:noFill/>
          <a:ln>
            <a:noFill/>
          </a:ln>
        </p:spPr>
        <p:txBody>
          <a:bodyPr anchorCtr="0" anchor="t" bIns="91425" lIns="91425" rIns="91425" wrap="square" tIns="91425">
            <a:noAutofit/>
          </a:bodyPr>
          <a:lstStyle/>
          <a:p>
            <a:pPr lvl="0">
              <a:spcBef>
                <a:spcPts val="0"/>
              </a:spcBef>
              <a:buNone/>
            </a:pPr>
            <a:r>
              <a:rPr lang="en" sz="2400">
                <a:solidFill>
                  <a:srgbClr val="FFFFFF"/>
                </a:solidFill>
                <a:latin typeface="Oswald"/>
                <a:ea typeface="Oswald"/>
                <a:cs typeface="Oswald"/>
                <a:sym typeface="Oswald"/>
              </a:rPr>
              <a:t>But very high dimensional data such as images are very dramatically affected by this as only a small image of pixel size 28x28 has feature size,</a:t>
            </a:r>
          </a:p>
          <a:p>
            <a:pPr lvl="0">
              <a:spcBef>
                <a:spcPts val="0"/>
              </a:spcBef>
              <a:buNone/>
            </a:pPr>
            <a:r>
              <a:t/>
            </a:r>
            <a:endParaRPr sz="2400">
              <a:solidFill>
                <a:srgbClr val="FFFFFF"/>
              </a:solidFill>
              <a:latin typeface="Oswald"/>
              <a:ea typeface="Oswald"/>
              <a:cs typeface="Oswald"/>
              <a:sym typeface="Oswald"/>
            </a:endParaRPr>
          </a:p>
          <a:p>
            <a:pPr lvl="0">
              <a:spcBef>
                <a:spcPts val="0"/>
              </a:spcBef>
              <a:buNone/>
            </a:pPr>
            <a:r>
              <a:rPr lang="en" sz="2400">
                <a:solidFill>
                  <a:srgbClr val="FFFFFF"/>
                </a:solidFill>
                <a:latin typeface="Oswald"/>
                <a:ea typeface="Oswald"/>
                <a:cs typeface="Oswald"/>
                <a:sym typeface="Oswald"/>
              </a:rPr>
              <a:t>28*28*3 - total dimension/ parameters</a:t>
            </a:r>
          </a:p>
          <a:p>
            <a:pPr lvl="0">
              <a:spcBef>
                <a:spcPts val="0"/>
              </a:spcBef>
              <a:buNone/>
            </a:pPr>
            <a:r>
              <a:rPr lang="en" sz="2400">
                <a:solidFill>
                  <a:srgbClr val="FFFFFF"/>
                </a:solidFill>
                <a:latin typeface="Oswald"/>
                <a:ea typeface="Oswald"/>
                <a:cs typeface="Oswald"/>
                <a:sym typeface="Oswald"/>
              </a:rPr>
              <a:t>Each can take a value between 0-255</a:t>
            </a:r>
          </a:p>
          <a:p>
            <a:pPr lvl="0">
              <a:spcBef>
                <a:spcPts val="0"/>
              </a:spcBef>
              <a:buNone/>
            </a:pPr>
            <a:r>
              <a:rPr lang="en" sz="2400">
                <a:solidFill>
                  <a:srgbClr val="FFFFFF"/>
                </a:solidFill>
                <a:latin typeface="Oswald"/>
                <a:ea typeface="Oswald"/>
                <a:cs typeface="Oswald"/>
                <a:sym typeface="Oswald"/>
              </a:rPr>
              <a:t>Hence total number of images:</a:t>
            </a:r>
          </a:p>
          <a:p>
            <a:pPr lvl="0">
              <a:spcBef>
                <a:spcPts val="0"/>
              </a:spcBef>
              <a:buNone/>
            </a:pPr>
            <a:r>
              <a:rPr lang="en" sz="2400">
                <a:solidFill>
                  <a:srgbClr val="FFFFFF"/>
                </a:solidFill>
                <a:latin typeface="Oswald"/>
                <a:ea typeface="Oswald"/>
                <a:cs typeface="Oswald"/>
                <a:sym typeface="Oswald"/>
              </a:rPr>
              <a:t>256</a:t>
            </a:r>
            <a:r>
              <a:rPr baseline="30000" lang="en" sz="2400">
                <a:solidFill>
                  <a:srgbClr val="FFFFFF"/>
                </a:solidFill>
                <a:latin typeface="Oswald"/>
                <a:ea typeface="Oswald"/>
                <a:cs typeface="Oswald"/>
                <a:sym typeface="Oswald"/>
              </a:rPr>
              <a:t>28*28*3 </a:t>
            </a:r>
            <a:r>
              <a:rPr lang="en" sz="2400">
                <a:solidFill>
                  <a:srgbClr val="FFFFFF"/>
                </a:solidFill>
                <a:latin typeface="Oswald"/>
                <a:ea typeface="Oswald"/>
                <a:cs typeface="Oswald"/>
                <a:sym typeface="Oswald"/>
              </a:rPr>
              <a:t>;  these are a lot of images! </a:t>
            </a:r>
          </a:p>
          <a:p>
            <a:pPr lvl="0">
              <a:spcBef>
                <a:spcPts val="0"/>
              </a:spcBef>
              <a:buNone/>
            </a:pPr>
            <a:r>
              <a:rPr lang="en" sz="2400">
                <a:solidFill>
                  <a:srgbClr val="FFFFFF"/>
                </a:solidFill>
                <a:latin typeface="Oswald"/>
                <a:ea typeface="Oswald"/>
                <a:cs typeface="Oswald"/>
                <a:sym typeface="Oswald"/>
              </a:rPr>
              <a:t>Full HD images have size of - 1920x 1080</a:t>
            </a:r>
          </a:p>
          <a:p>
            <a:pPr lvl="0" rtl="0">
              <a:spcBef>
                <a:spcPts val="0"/>
              </a:spcBef>
              <a:buNone/>
            </a:pPr>
            <a:r>
              <a:t/>
            </a:r>
            <a:endParaRPr sz="2400">
              <a:solidFill>
                <a:srgbClr val="FFFFFF"/>
              </a:solidFill>
              <a:latin typeface="Oswald"/>
              <a:ea typeface="Oswald"/>
              <a:cs typeface="Oswald"/>
              <a:sym typeface="Oswa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311" name="Shape 311"/>
        <p:cNvGrpSpPr/>
        <p:nvPr/>
      </p:nvGrpSpPr>
      <p:grpSpPr>
        <a:xfrm>
          <a:off x="0" y="0"/>
          <a:ext cx="0" cy="0"/>
          <a:chOff x="0" y="0"/>
          <a:chExt cx="0" cy="0"/>
        </a:xfrm>
      </p:grpSpPr>
      <p:sp>
        <p:nvSpPr>
          <p:cNvPr id="312" name="Shape 312"/>
          <p:cNvSpPr txBox="1"/>
          <p:nvPr/>
        </p:nvSpPr>
        <p:spPr>
          <a:xfrm>
            <a:off x="1316400" y="463500"/>
            <a:ext cx="6511200" cy="759600"/>
          </a:xfrm>
          <a:prstGeom prst="rect">
            <a:avLst/>
          </a:prstGeom>
          <a:noFill/>
          <a:ln>
            <a:noFill/>
          </a:ln>
        </p:spPr>
        <p:txBody>
          <a:bodyPr anchorCtr="0" anchor="t" bIns="91425" lIns="91425" rIns="91425" wrap="square" tIns="91425">
            <a:noAutofit/>
          </a:bodyPr>
          <a:lstStyle/>
          <a:p>
            <a:pPr lvl="0" rtl="0" algn="ctr">
              <a:spcBef>
                <a:spcPts val="0"/>
              </a:spcBef>
              <a:buNone/>
            </a:pPr>
            <a:r>
              <a:rPr lang="en" sz="3000">
                <a:solidFill>
                  <a:srgbClr val="FFFFFF"/>
                </a:solidFill>
                <a:latin typeface="Oswald"/>
                <a:ea typeface="Oswald"/>
                <a:cs typeface="Oswald"/>
                <a:sym typeface="Oswald"/>
              </a:rPr>
              <a:t>Failure of SVM and resurgence of Neural Nets</a:t>
            </a:r>
          </a:p>
        </p:txBody>
      </p:sp>
      <p:sp>
        <p:nvSpPr>
          <p:cNvPr id="313" name="Shape 313"/>
          <p:cNvSpPr txBox="1"/>
          <p:nvPr/>
        </p:nvSpPr>
        <p:spPr>
          <a:xfrm>
            <a:off x="470575" y="1416375"/>
            <a:ext cx="6511200" cy="2984400"/>
          </a:xfrm>
          <a:prstGeom prst="rect">
            <a:avLst/>
          </a:prstGeom>
          <a:noFill/>
          <a:ln>
            <a:noFill/>
          </a:ln>
        </p:spPr>
        <p:txBody>
          <a:bodyPr anchorCtr="0" anchor="t" bIns="91425" lIns="91425" rIns="91425" wrap="square" tIns="91425">
            <a:noAutofit/>
          </a:bodyPr>
          <a:lstStyle/>
          <a:p>
            <a:pPr lvl="0">
              <a:spcBef>
                <a:spcPts val="0"/>
              </a:spcBef>
              <a:buNone/>
            </a:pPr>
            <a:r>
              <a:rPr lang="en" sz="2400">
                <a:solidFill>
                  <a:srgbClr val="FFFFFF"/>
                </a:solidFill>
                <a:latin typeface="Oswald"/>
                <a:ea typeface="Oswald"/>
                <a:cs typeface="Oswald"/>
                <a:sym typeface="Oswald"/>
              </a:rPr>
              <a:t>Key points to failure of SVMs</a:t>
            </a:r>
          </a:p>
          <a:p>
            <a:pPr lvl="0">
              <a:spcBef>
                <a:spcPts val="0"/>
              </a:spcBef>
              <a:buNone/>
            </a:pPr>
            <a:r>
              <a:t/>
            </a:r>
            <a:endParaRPr sz="2400">
              <a:solidFill>
                <a:srgbClr val="FFFFFF"/>
              </a:solidFill>
              <a:latin typeface="Oswald"/>
              <a:ea typeface="Oswald"/>
              <a:cs typeface="Oswald"/>
              <a:sym typeface="Oswald"/>
            </a:endParaRPr>
          </a:p>
          <a:p>
            <a:pPr indent="-381000" lvl="0" marL="457200" rtl="0">
              <a:spcBef>
                <a:spcPts val="0"/>
              </a:spcBef>
              <a:buClr>
                <a:srgbClr val="FFFFFF"/>
              </a:buClr>
              <a:buSzPct val="133333"/>
              <a:buFont typeface="Oswald"/>
              <a:buChar char="-"/>
            </a:pPr>
            <a:r>
              <a:rPr lang="en" sz="1800">
                <a:solidFill>
                  <a:srgbClr val="FFFFFF"/>
                </a:solidFill>
                <a:latin typeface="Oswald"/>
                <a:ea typeface="Oswald"/>
                <a:cs typeface="Oswald"/>
                <a:sym typeface="Oswald"/>
              </a:rPr>
              <a:t>Perhaps the biggest limitation of the support vector approach lies in choice of the kernel.</a:t>
            </a:r>
          </a:p>
          <a:p>
            <a:pPr indent="-342900" lvl="0" marL="457200" rtl="0">
              <a:spcBef>
                <a:spcPts val="0"/>
              </a:spcBef>
              <a:buClr>
                <a:srgbClr val="FFFFFF"/>
              </a:buClr>
              <a:buSzPct val="100000"/>
              <a:buFont typeface="Oswald"/>
              <a:buChar char="-"/>
            </a:pPr>
            <a:r>
              <a:rPr lang="en" sz="1800">
                <a:solidFill>
                  <a:srgbClr val="FFFFFF"/>
                </a:solidFill>
                <a:latin typeface="Oswald"/>
                <a:ea typeface="Oswald"/>
                <a:cs typeface="Oswald"/>
                <a:sym typeface="Oswald"/>
              </a:rPr>
              <a:t>Since SVM is non-parametric model it is difficult to train it online (stochastically)</a:t>
            </a:r>
          </a:p>
          <a:p>
            <a:pPr indent="-342900" lvl="0" marL="457200" rtl="0">
              <a:spcBef>
                <a:spcPts val="0"/>
              </a:spcBef>
              <a:buClr>
                <a:srgbClr val="FFFFFF"/>
              </a:buClr>
              <a:buSzPct val="100000"/>
              <a:buFont typeface="Oswald"/>
              <a:buChar char="-"/>
            </a:pPr>
            <a:r>
              <a:rPr lang="en" sz="1800">
                <a:solidFill>
                  <a:srgbClr val="FFFFFF"/>
                </a:solidFill>
                <a:latin typeface="Oswald"/>
                <a:ea typeface="Oswald"/>
                <a:cs typeface="Oswald"/>
                <a:sym typeface="Oswald"/>
              </a:rPr>
              <a:t>Involve a complicated mathematical structure than neural networks</a:t>
            </a:r>
          </a:p>
          <a:p>
            <a:pPr indent="-342900" lvl="0" marL="457200" rtl="0">
              <a:spcBef>
                <a:spcPts val="0"/>
              </a:spcBef>
              <a:buClr>
                <a:srgbClr val="FFFFFF"/>
              </a:buClr>
              <a:buSzPct val="100000"/>
              <a:buFont typeface="Oswald"/>
              <a:buChar char="-"/>
            </a:pPr>
            <a:r>
              <a:rPr lang="en" sz="1800">
                <a:solidFill>
                  <a:srgbClr val="FFFFFF"/>
                </a:solidFill>
                <a:latin typeface="Oswald"/>
                <a:ea typeface="Oswald"/>
                <a:cs typeface="Oswald"/>
                <a:sym typeface="Oswald"/>
              </a:rPr>
              <a:t> Cannot be modularized</a:t>
            </a:r>
          </a:p>
        </p:txBody>
      </p:sp>
      <p:pic>
        <p:nvPicPr>
          <p:cNvPr id="314" name="Shape 314"/>
          <p:cNvPicPr preferRelativeResize="0"/>
          <p:nvPr/>
        </p:nvPicPr>
        <p:blipFill>
          <a:blip r:embed="rId3">
            <a:alphaModFix/>
          </a:blip>
          <a:stretch>
            <a:fillRect/>
          </a:stretch>
        </p:blipFill>
        <p:spPr>
          <a:xfrm>
            <a:off x="6797287" y="1972437"/>
            <a:ext cx="2143125" cy="2143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318" name="Shape 318"/>
        <p:cNvGrpSpPr/>
        <p:nvPr/>
      </p:nvGrpSpPr>
      <p:grpSpPr>
        <a:xfrm>
          <a:off x="0" y="0"/>
          <a:ext cx="0" cy="0"/>
          <a:chOff x="0" y="0"/>
          <a:chExt cx="0" cy="0"/>
        </a:xfrm>
      </p:grpSpPr>
      <p:sp>
        <p:nvSpPr>
          <p:cNvPr id="319" name="Shape 319"/>
          <p:cNvSpPr txBox="1"/>
          <p:nvPr/>
        </p:nvSpPr>
        <p:spPr>
          <a:xfrm>
            <a:off x="1316400" y="463500"/>
            <a:ext cx="6511200" cy="759600"/>
          </a:xfrm>
          <a:prstGeom prst="rect">
            <a:avLst/>
          </a:prstGeom>
          <a:noFill/>
          <a:ln>
            <a:noFill/>
          </a:ln>
        </p:spPr>
        <p:txBody>
          <a:bodyPr anchorCtr="0" anchor="t" bIns="91425" lIns="91425" rIns="91425" wrap="square" tIns="91425">
            <a:noAutofit/>
          </a:bodyPr>
          <a:lstStyle/>
          <a:p>
            <a:pPr lvl="0" rtl="0" algn="l">
              <a:spcBef>
                <a:spcPts val="0"/>
              </a:spcBef>
              <a:buNone/>
            </a:pPr>
            <a:r>
              <a:rPr lang="en" sz="3000">
                <a:solidFill>
                  <a:srgbClr val="FFFFFF"/>
                </a:solidFill>
                <a:latin typeface="Oswald"/>
                <a:ea typeface="Oswald"/>
                <a:cs typeface="Oswald"/>
                <a:sym typeface="Oswald"/>
              </a:rPr>
              <a:t>R</a:t>
            </a:r>
            <a:r>
              <a:rPr lang="en" sz="3000">
                <a:solidFill>
                  <a:srgbClr val="FFFFFF"/>
                </a:solidFill>
                <a:latin typeface="Oswald"/>
                <a:ea typeface="Oswald"/>
                <a:cs typeface="Oswald"/>
                <a:sym typeface="Oswald"/>
              </a:rPr>
              <a:t>esurgence of Neural Nets</a:t>
            </a:r>
          </a:p>
        </p:txBody>
      </p:sp>
      <p:sp>
        <p:nvSpPr>
          <p:cNvPr id="320" name="Shape 320"/>
          <p:cNvSpPr txBox="1"/>
          <p:nvPr/>
        </p:nvSpPr>
        <p:spPr>
          <a:xfrm>
            <a:off x="1232175" y="1526100"/>
            <a:ext cx="6511200" cy="2984400"/>
          </a:xfrm>
          <a:prstGeom prst="rect">
            <a:avLst/>
          </a:prstGeom>
          <a:noFill/>
          <a:ln>
            <a:noFill/>
          </a:ln>
        </p:spPr>
        <p:txBody>
          <a:bodyPr anchorCtr="0" anchor="t" bIns="91425" lIns="91425" rIns="91425" wrap="square" tIns="91425">
            <a:noAutofit/>
          </a:bodyPr>
          <a:lstStyle/>
          <a:p>
            <a:pPr lvl="0">
              <a:spcBef>
                <a:spcPts val="0"/>
              </a:spcBef>
              <a:buNone/>
            </a:pPr>
            <a:r>
              <a:rPr lang="en" sz="2400">
                <a:solidFill>
                  <a:srgbClr val="FFFFFF"/>
                </a:solidFill>
                <a:latin typeface="Oswald"/>
                <a:ea typeface="Oswald"/>
                <a:cs typeface="Oswald"/>
                <a:sym typeface="Oswald"/>
              </a:rPr>
              <a:t>In 2005, Geoffrey Hington, Father of modern deep learning, came out with a strategy to piecewise train layers of a deep learning system. This method is called </a:t>
            </a:r>
          </a:p>
          <a:p>
            <a:pPr lvl="0">
              <a:spcBef>
                <a:spcPts val="0"/>
              </a:spcBef>
              <a:buNone/>
            </a:pPr>
            <a:r>
              <a:rPr b="1" i="1" lang="en" sz="2400">
                <a:solidFill>
                  <a:srgbClr val="FFFFFF"/>
                </a:solidFill>
                <a:latin typeface="Oswald"/>
                <a:ea typeface="Oswald"/>
                <a:cs typeface="Oswald"/>
                <a:sym typeface="Oswald"/>
              </a:rPr>
              <a:t>DEEP BELIEF NETWORKS.</a:t>
            </a:r>
          </a:p>
          <a:p>
            <a:pPr lvl="0">
              <a:spcBef>
                <a:spcPts val="0"/>
              </a:spcBef>
              <a:buNone/>
            </a:pPr>
            <a:r>
              <a:t/>
            </a:r>
            <a:endParaRPr sz="2400">
              <a:solidFill>
                <a:srgbClr val="FFFFFF"/>
              </a:solidFill>
              <a:latin typeface="Oswald"/>
              <a:ea typeface="Oswald"/>
              <a:cs typeface="Oswald"/>
              <a:sym typeface="Oswald"/>
            </a:endParaRPr>
          </a:p>
          <a:p>
            <a:pPr lvl="0">
              <a:spcBef>
                <a:spcPts val="0"/>
              </a:spcBef>
              <a:buNone/>
            </a:pPr>
            <a:r>
              <a:rPr lang="en" sz="2400">
                <a:solidFill>
                  <a:srgbClr val="FFFFFF"/>
                </a:solidFill>
                <a:latin typeface="Oswald"/>
                <a:ea typeface="Oswald"/>
                <a:cs typeface="Oswald"/>
                <a:sym typeface="Oswald"/>
              </a:rPr>
              <a:t>After that, many records and state of the arts were shattered by deep network systems</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324" name="Shape 324"/>
        <p:cNvGrpSpPr/>
        <p:nvPr/>
      </p:nvGrpSpPr>
      <p:grpSpPr>
        <a:xfrm>
          <a:off x="0" y="0"/>
          <a:ext cx="0" cy="0"/>
          <a:chOff x="0" y="0"/>
          <a:chExt cx="0" cy="0"/>
        </a:xfrm>
      </p:grpSpPr>
      <p:sp>
        <p:nvSpPr>
          <p:cNvPr id="325" name="Shape 325"/>
          <p:cNvSpPr txBox="1"/>
          <p:nvPr/>
        </p:nvSpPr>
        <p:spPr>
          <a:xfrm>
            <a:off x="1316400" y="463500"/>
            <a:ext cx="6511200" cy="759600"/>
          </a:xfrm>
          <a:prstGeom prst="rect">
            <a:avLst/>
          </a:prstGeom>
          <a:noFill/>
          <a:ln>
            <a:noFill/>
          </a:ln>
        </p:spPr>
        <p:txBody>
          <a:bodyPr anchorCtr="0" anchor="t" bIns="91425" lIns="91425" rIns="91425" wrap="square" tIns="91425">
            <a:noAutofit/>
          </a:bodyPr>
          <a:lstStyle/>
          <a:p>
            <a:pPr lvl="0" rtl="0" algn="l">
              <a:spcBef>
                <a:spcPts val="0"/>
              </a:spcBef>
              <a:buNone/>
            </a:pPr>
            <a:r>
              <a:rPr lang="en" sz="3000">
                <a:solidFill>
                  <a:srgbClr val="FFFFFF"/>
                </a:solidFill>
                <a:latin typeface="Oswald"/>
                <a:ea typeface="Oswald"/>
                <a:cs typeface="Oswald"/>
                <a:sym typeface="Oswald"/>
              </a:rPr>
              <a:t>Resurgence of Neural Nets</a:t>
            </a:r>
          </a:p>
        </p:txBody>
      </p:sp>
      <p:sp>
        <p:nvSpPr>
          <p:cNvPr id="326" name="Shape 326"/>
          <p:cNvSpPr txBox="1"/>
          <p:nvPr/>
        </p:nvSpPr>
        <p:spPr>
          <a:xfrm>
            <a:off x="700875" y="1424350"/>
            <a:ext cx="7126800" cy="3063600"/>
          </a:xfrm>
          <a:prstGeom prst="rect">
            <a:avLst/>
          </a:prstGeom>
          <a:noFill/>
          <a:ln>
            <a:noFill/>
          </a:ln>
        </p:spPr>
        <p:txBody>
          <a:bodyPr anchorCtr="0" anchor="t" bIns="91425" lIns="91425" rIns="91425" wrap="square" tIns="91425">
            <a:noAutofit/>
          </a:bodyPr>
          <a:lstStyle/>
          <a:p>
            <a:pPr lvl="0">
              <a:spcBef>
                <a:spcPts val="0"/>
              </a:spcBef>
              <a:buNone/>
            </a:pPr>
            <a:r>
              <a:rPr lang="en" sz="2400">
                <a:solidFill>
                  <a:srgbClr val="FFFFFF"/>
                </a:solidFill>
                <a:latin typeface="Oswald"/>
                <a:ea typeface="Oswald"/>
                <a:cs typeface="Oswald"/>
                <a:sym typeface="Oswald"/>
              </a:rPr>
              <a:t>Some of the amazing use cases and milestone of deep learning systems are:</a:t>
            </a:r>
          </a:p>
          <a:p>
            <a:pPr indent="-342900" lvl="0" marL="457200" rtl="0">
              <a:spcBef>
                <a:spcPts val="0"/>
              </a:spcBef>
              <a:buClr>
                <a:srgbClr val="FFFFFF"/>
              </a:buClr>
              <a:buSzPct val="100000"/>
              <a:buFont typeface="Oswald"/>
              <a:buChar char="-"/>
            </a:pPr>
            <a:r>
              <a:rPr lang="en" sz="1800">
                <a:solidFill>
                  <a:srgbClr val="FFFFFF"/>
                </a:solidFill>
                <a:latin typeface="Oswald"/>
                <a:ea typeface="Oswald"/>
                <a:cs typeface="Oswald"/>
                <a:sym typeface="Oswald"/>
              </a:rPr>
              <a:t>Object classification ( human error-  ~5%; deep nets: 2.27%)</a:t>
            </a:r>
          </a:p>
          <a:p>
            <a:pPr indent="-342900" lvl="0" marL="457200" rtl="0">
              <a:spcBef>
                <a:spcPts val="0"/>
              </a:spcBef>
              <a:buClr>
                <a:srgbClr val="FFFFFF"/>
              </a:buClr>
              <a:buSzPct val="100000"/>
              <a:buFont typeface="Oswald"/>
              <a:buChar char="-"/>
            </a:pPr>
            <a:r>
              <a:rPr lang="en" sz="1800">
                <a:solidFill>
                  <a:srgbClr val="FFFFFF"/>
                </a:solidFill>
                <a:latin typeface="Oswald"/>
                <a:ea typeface="Oswald"/>
                <a:cs typeface="Oswald"/>
                <a:sym typeface="Oswald"/>
              </a:rPr>
              <a:t>Self driving cars</a:t>
            </a:r>
          </a:p>
          <a:p>
            <a:pPr indent="-342900" lvl="0" marL="457200" rtl="0">
              <a:spcBef>
                <a:spcPts val="0"/>
              </a:spcBef>
              <a:buClr>
                <a:srgbClr val="FFFFFF"/>
              </a:buClr>
              <a:buSzPct val="100000"/>
              <a:buFont typeface="Oswald"/>
              <a:buChar char="-"/>
            </a:pPr>
            <a:r>
              <a:rPr lang="en" sz="1800">
                <a:solidFill>
                  <a:srgbClr val="FFFFFF"/>
                </a:solidFill>
                <a:latin typeface="Oswald"/>
                <a:ea typeface="Oswald"/>
                <a:cs typeface="Oswald"/>
                <a:sym typeface="Oswald"/>
              </a:rPr>
              <a:t>Snapchat filters</a:t>
            </a:r>
          </a:p>
          <a:p>
            <a:pPr indent="-342900" lvl="0" marL="457200" rtl="0">
              <a:spcBef>
                <a:spcPts val="0"/>
              </a:spcBef>
              <a:buClr>
                <a:srgbClr val="FFFFFF"/>
              </a:buClr>
              <a:buSzPct val="100000"/>
              <a:buFont typeface="Oswald"/>
              <a:buChar char="-"/>
            </a:pPr>
            <a:r>
              <a:rPr lang="en" sz="1800">
                <a:solidFill>
                  <a:srgbClr val="FFFFFF"/>
                </a:solidFill>
                <a:latin typeface="Oswald"/>
                <a:ea typeface="Oswald"/>
                <a:cs typeface="Oswald"/>
                <a:sym typeface="Oswald"/>
              </a:rPr>
              <a:t>Machine Translation of 80 odd languages</a:t>
            </a:r>
          </a:p>
          <a:p>
            <a:pPr indent="-342900" lvl="0" marL="457200" rtl="0">
              <a:spcBef>
                <a:spcPts val="0"/>
              </a:spcBef>
              <a:buClr>
                <a:srgbClr val="FFFFFF"/>
              </a:buClr>
              <a:buSzPct val="100000"/>
              <a:buFont typeface="Oswald"/>
              <a:buChar char="-"/>
            </a:pPr>
            <a:r>
              <a:rPr lang="en" sz="1800">
                <a:solidFill>
                  <a:srgbClr val="FFFFFF"/>
                </a:solidFill>
                <a:latin typeface="Oswald"/>
                <a:ea typeface="Oswald"/>
                <a:cs typeface="Oswald"/>
                <a:sym typeface="Oswald"/>
              </a:rPr>
              <a:t>Recreating blurry images</a:t>
            </a:r>
          </a:p>
          <a:p>
            <a:pPr indent="-342900" lvl="0" marL="457200" rtl="0">
              <a:spcBef>
                <a:spcPts val="0"/>
              </a:spcBef>
              <a:buClr>
                <a:srgbClr val="FFFFFF"/>
              </a:buClr>
              <a:buSzPct val="100000"/>
              <a:buFont typeface="Oswald"/>
              <a:buChar char="-"/>
            </a:pPr>
            <a:r>
              <a:rPr lang="en" sz="1800">
                <a:solidFill>
                  <a:srgbClr val="FFFFFF"/>
                </a:solidFill>
                <a:latin typeface="Oswald"/>
                <a:ea typeface="Oswald"/>
                <a:cs typeface="Oswald"/>
                <a:sym typeface="Oswald"/>
              </a:rPr>
              <a:t>Writing new chapter of harry potter series </a:t>
            </a:r>
          </a:p>
          <a:p>
            <a:pPr lvl="0" rtl="0">
              <a:spcBef>
                <a:spcPts val="0"/>
              </a:spcBef>
              <a:buNone/>
            </a:pPr>
            <a:r>
              <a:rPr lang="en" sz="2400">
                <a:solidFill>
                  <a:srgbClr val="FFFFFF"/>
                </a:solidFill>
                <a:latin typeface="Oswald"/>
                <a:ea typeface="Oswald"/>
                <a:cs typeface="Oswald"/>
                <a:sym typeface="Oswald"/>
              </a:rPr>
              <a:t>And list goes on..</a:t>
            </a:r>
          </a:p>
          <a:p>
            <a:pPr lvl="0">
              <a:spcBef>
                <a:spcPts val="0"/>
              </a:spcBef>
              <a:buNone/>
            </a:pPr>
            <a:r>
              <a:t/>
            </a:r>
            <a:endParaRPr sz="2400">
              <a:solidFill>
                <a:srgbClr val="FFFFFF"/>
              </a:solidFill>
              <a:latin typeface="Oswald"/>
              <a:ea typeface="Oswald"/>
              <a:cs typeface="Oswald"/>
              <a:sym typeface="Oswa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330" name="Shape 330"/>
        <p:cNvGrpSpPr/>
        <p:nvPr/>
      </p:nvGrpSpPr>
      <p:grpSpPr>
        <a:xfrm>
          <a:off x="0" y="0"/>
          <a:ext cx="0" cy="0"/>
          <a:chOff x="0" y="0"/>
          <a:chExt cx="0" cy="0"/>
        </a:xfrm>
      </p:grpSpPr>
      <p:sp>
        <p:nvSpPr>
          <p:cNvPr id="331" name="Shape 331"/>
          <p:cNvSpPr txBox="1"/>
          <p:nvPr/>
        </p:nvSpPr>
        <p:spPr>
          <a:xfrm>
            <a:off x="1316400" y="1691300"/>
            <a:ext cx="6511200" cy="1260300"/>
          </a:xfrm>
          <a:prstGeom prst="rect">
            <a:avLst/>
          </a:prstGeom>
          <a:noFill/>
          <a:ln>
            <a:noFill/>
          </a:ln>
        </p:spPr>
        <p:txBody>
          <a:bodyPr anchorCtr="0" anchor="t" bIns="91425" lIns="91425" rIns="91425" wrap="square" tIns="91425">
            <a:noAutofit/>
          </a:bodyPr>
          <a:lstStyle/>
          <a:p>
            <a:pPr lvl="0" rtl="0" algn="ctr">
              <a:spcBef>
                <a:spcPts val="0"/>
              </a:spcBef>
              <a:buNone/>
            </a:pPr>
            <a:r>
              <a:rPr lang="en" sz="2400">
                <a:solidFill>
                  <a:srgbClr val="FFFFFF"/>
                </a:solidFill>
                <a:latin typeface="Oswald"/>
                <a:ea typeface="Oswald"/>
                <a:cs typeface="Oswald"/>
                <a:sym typeface="Oswald"/>
              </a:rPr>
              <a:t>But to understand resurgence we need to know,</a:t>
            </a:r>
          </a:p>
          <a:p>
            <a:pPr lvl="0" rtl="0" algn="ctr">
              <a:spcBef>
                <a:spcPts val="0"/>
              </a:spcBef>
              <a:buNone/>
            </a:pPr>
            <a:r>
              <a:rPr lang="en" sz="3600">
                <a:solidFill>
                  <a:srgbClr val="FFFFFF"/>
                </a:solidFill>
                <a:latin typeface="Oswald"/>
                <a:ea typeface="Oswald"/>
                <a:cs typeface="Oswald"/>
                <a:sym typeface="Oswald"/>
              </a:rPr>
              <a:t>What is a Neural network, exactly?</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335" name="Shape 335"/>
        <p:cNvGrpSpPr/>
        <p:nvPr/>
      </p:nvGrpSpPr>
      <p:grpSpPr>
        <a:xfrm>
          <a:off x="0" y="0"/>
          <a:ext cx="0" cy="0"/>
          <a:chOff x="0" y="0"/>
          <a:chExt cx="0" cy="0"/>
        </a:xfrm>
      </p:grpSpPr>
      <p:sp>
        <p:nvSpPr>
          <p:cNvPr id="336" name="Shape 336"/>
          <p:cNvSpPr txBox="1"/>
          <p:nvPr/>
        </p:nvSpPr>
        <p:spPr>
          <a:xfrm>
            <a:off x="1316400" y="463500"/>
            <a:ext cx="6511200" cy="759600"/>
          </a:xfrm>
          <a:prstGeom prst="rect">
            <a:avLst/>
          </a:prstGeom>
          <a:noFill/>
          <a:ln>
            <a:noFill/>
          </a:ln>
        </p:spPr>
        <p:txBody>
          <a:bodyPr anchorCtr="0" anchor="t" bIns="91425" lIns="91425" rIns="91425" wrap="square" tIns="91425">
            <a:noAutofit/>
          </a:bodyPr>
          <a:lstStyle/>
          <a:p>
            <a:pPr lvl="0" rtl="0" algn="l">
              <a:spcBef>
                <a:spcPts val="0"/>
              </a:spcBef>
              <a:buNone/>
            </a:pPr>
            <a:r>
              <a:rPr lang="en" sz="3000">
                <a:solidFill>
                  <a:srgbClr val="FFFFFF"/>
                </a:solidFill>
                <a:latin typeface="Oswald"/>
                <a:ea typeface="Oswald"/>
                <a:cs typeface="Oswald"/>
                <a:sym typeface="Oswald"/>
              </a:rPr>
              <a:t>What is a Neural network exactly?</a:t>
            </a:r>
          </a:p>
        </p:txBody>
      </p:sp>
      <p:sp>
        <p:nvSpPr>
          <p:cNvPr id="337" name="Shape 337"/>
          <p:cNvSpPr txBox="1"/>
          <p:nvPr/>
        </p:nvSpPr>
        <p:spPr>
          <a:xfrm>
            <a:off x="957850" y="1482700"/>
            <a:ext cx="7337400" cy="2978700"/>
          </a:xfrm>
          <a:prstGeom prst="rect">
            <a:avLst/>
          </a:prstGeom>
          <a:noFill/>
          <a:ln>
            <a:noFill/>
          </a:ln>
        </p:spPr>
        <p:txBody>
          <a:bodyPr anchorCtr="0" anchor="t" bIns="91425" lIns="91425" rIns="91425" wrap="square" tIns="91425">
            <a:noAutofit/>
          </a:bodyPr>
          <a:lstStyle/>
          <a:p>
            <a:pPr lvl="0">
              <a:spcBef>
                <a:spcPts val="0"/>
              </a:spcBef>
              <a:buNone/>
            </a:pPr>
            <a:r>
              <a:rPr lang="en" sz="2400">
                <a:solidFill>
                  <a:srgbClr val="FFFFFF"/>
                </a:solidFill>
                <a:latin typeface="Oswald"/>
                <a:ea typeface="Oswald"/>
                <a:cs typeface="Oswald"/>
                <a:sym typeface="Oswald"/>
              </a:rPr>
              <a:t>Neural network are basically a NET of functions(nodes) stacked horizontally and vertically. Likewise in human brain.</a:t>
            </a:r>
          </a:p>
          <a:p>
            <a:pPr lvl="0">
              <a:spcBef>
                <a:spcPts val="0"/>
              </a:spcBef>
              <a:buNone/>
            </a:pPr>
            <a:r>
              <a:t/>
            </a:r>
            <a:endParaRPr sz="2400">
              <a:solidFill>
                <a:srgbClr val="FFFFFF"/>
              </a:solidFill>
              <a:latin typeface="Oswald"/>
              <a:ea typeface="Oswald"/>
              <a:cs typeface="Oswald"/>
              <a:sym typeface="Oswald"/>
            </a:endParaRPr>
          </a:p>
          <a:p>
            <a:pPr lvl="0" rtl="0">
              <a:spcBef>
                <a:spcPts val="0"/>
              </a:spcBef>
              <a:buNone/>
            </a:pPr>
            <a:r>
              <a:rPr lang="en" sz="2400">
                <a:solidFill>
                  <a:srgbClr val="FFFFFF"/>
                </a:solidFill>
                <a:latin typeface="Oswald"/>
                <a:ea typeface="Oswald"/>
                <a:cs typeface="Oswald"/>
                <a:sym typeface="Oswald"/>
              </a:rPr>
              <a:t>Each node twisting and turning the plane in a specific direction to make the data linearly separable.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77" name="Shape 77"/>
        <p:cNvGrpSpPr/>
        <p:nvPr/>
      </p:nvGrpSpPr>
      <p:grpSpPr>
        <a:xfrm>
          <a:off x="0" y="0"/>
          <a:ext cx="0" cy="0"/>
          <a:chOff x="0" y="0"/>
          <a:chExt cx="0" cy="0"/>
        </a:xfrm>
      </p:grpSpPr>
      <p:sp>
        <p:nvSpPr>
          <p:cNvPr id="78" name="Shape 78"/>
          <p:cNvSpPr txBox="1"/>
          <p:nvPr>
            <p:ph idx="1" type="body"/>
          </p:nvPr>
        </p:nvSpPr>
        <p:spPr>
          <a:xfrm>
            <a:off x="311700" y="863550"/>
            <a:ext cx="8520600" cy="3416400"/>
          </a:xfrm>
          <a:prstGeom prst="rect">
            <a:avLst/>
          </a:prstGeom>
        </p:spPr>
        <p:txBody>
          <a:bodyPr anchorCtr="0" anchor="t" bIns="91425" lIns="91425" rIns="91425" wrap="square" tIns="91425">
            <a:noAutofit/>
          </a:bodyPr>
          <a:lstStyle/>
          <a:p>
            <a:pPr lvl="0" rtl="0">
              <a:lnSpc>
                <a:spcPct val="130000"/>
              </a:lnSpc>
              <a:spcBef>
                <a:spcPts val="0"/>
              </a:spcBef>
              <a:spcAft>
                <a:spcPts val="0"/>
              </a:spcAft>
              <a:buNone/>
            </a:pPr>
            <a:r>
              <a:rPr lang="en" sz="5400">
                <a:solidFill>
                  <a:srgbClr val="FFFFFF"/>
                </a:solidFill>
                <a:highlight>
                  <a:srgbClr val="13335A"/>
                </a:highlight>
              </a:rPr>
              <a:t>What is Machine Learning?</a:t>
            </a:r>
          </a:p>
          <a:p>
            <a:pPr lvl="0" rtl="0">
              <a:spcBef>
                <a:spcPts val="0"/>
              </a:spcBef>
              <a:spcAft>
                <a:spcPts val="0"/>
              </a:spcAft>
              <a:buNone/>
            </a:pPr>
            <a:r>
              <a:rPr lang="en" sz="2250">
                <a:solidFill>
                  <a:srgbClr val="FFFFFF"/>
                </a:solidFill>
                <a:highlight>
                  <a:srgbClr val="13335A"/>
                </a:highlight>
              </a:rPr>
              <a:t>A machine is said to "learn" from experience </a:t>
            </a:r>
            <a:r>
              <a:rPr i="1" lang="en" sz="2250">
                <a:solidFill>
                  <a:srgbClr val="FFFFFF"/>
                </a:solidFill>
                <a:highlight>
                  <a:srgbClr val="13335A"/>
                </a:highlight>
              </a:rPr>
              <a:t>E</a:t>
            </a:r>
            <a:r>
              <a:rPr lang="en" sz="2250">
                <a:solidFill>
                  <a:srgbClr val="FFFFFF"/>
                </a:solidFill>
                <a:highlight>
                  <a:srgbClr val="13335A"/>
                </a:highlight>
              </a:rPr>
              <a:t> with respect to some class of tasks </a:t>
            </a:r>
            <a:r>
              <a:rPr i="1" lang="en" sz="2250">
                <a:solidFill>
                  <a:srgbClr val="FFFFFF"/>
                </a:solidFill>
                <a:highlight>
                  <a:srgbClr val="13335A"/>
                </a:highlight>
              </a:rPr>
              <a:t>T</a:t>
            </a:r>
            <a:r>
              <a:rPr lang="en" sz="2250">
                <a:solidFill>
                  <a:srgbClr val="FFFFFF"/>
                </a:solidFill>
                <a:highlight>
                  <a:srgbClr val="13335A"/>
                </a:highlight>
              </a:rPr>
              <a:t> and performance measure </a:t>
            </a:r>
            <a:r>
              <a:rPr i="1" lang="en" sz="2250">
                <a:solidFill>
                  <a:srgbClr val="FFFFFF"/>
                </a:solidFill>
                <a:highlight>
                  <a:srgbClr val="13335A"/>
                </a:highlight>
              </a:rPr>
              <a:t>P</a:t>
            </a:r>
            <a:r>
              <a:rPr lang="en" sz="2250">
                <a:solidFill>
                  <a:srgbClr val="FFFFFF"/>
                </a:solidFill>
                <a:highlight>
                  <a:srgbClr val="13335A"/>
                </a:highlight>
              </a:rPr>
              <a:t> if its performance at tasks in </a:t>
            </a:r>
            <a:r>
              <a:rPr i="1" lang="en" sz="2250">
                <a:solidFill>
                  <a:srgbClr val="FFFFFF"/>
                </a:solidFill>
                <a:highlight>
                  <a:srgbClr val="13335A"/>
                </a:highlight>
              </a:rPr>
              <a:t>T</a:t>
            </a:r>
            <a:r>
              <a:rPr lang="en" sz="2250">
                <a:solidFill>
                  <a:srgbClr val="FFFFFF"/>
                </a:solidFill>
                <a:highlight>
                  <a:srgbClr val="13335A"/>
                </a:highlight>
              </a:rPr>
              <a:t>, as measured by </a:t>
            </a:r>
            <a:r>
              <a:rPr i="1" lang="en" sz="2250">
                <a:solidFill>
                  <a:srgbClr val="FFFFFF"/>
                </a:solidFill>
                <a:highlight>
                  <a:srgbClr val="13335A"/>
                </a:highlight>
              </a:rPr>
              <a:t>P</a:t>
            </a:r>
            <a:r>
              <a:rPr lang="en" sz="2250">
                <a:solidFill>
                  <a:srgbClr val="FFFFFF"/>
                </a:solidFill>
                <a:highlight>
                  <a:srgbClr val="13335A"/>
                </a:highlight>
              </a:rPr>
              <a:t>, improves with experience </a:t>
            </a:r>
            <a:r>
              <a:rPr i="1" lang="en" sz="2250">
                <a:solidFill>
                  <a:srgbClr val="FFFFFF"/>
                </a:solidFill>
                <a:highlight>
                  <a:srgbClr val="13335A"/>
                </a:highlight>
              </a:rPr>
              <a:t>E</a:t>
            </a:r>
            <a:r>
              <a:rPr lang="en" sz="2250">
                <a:solidFill>
                  <a:srgbClr val="FFFFFF"/>
                </a:solidFill>
                <a:highlight>
                  <a:srgbClr val="13335A"/>
                </a:highlight>
              </a:rPr>
              <a:t>.</a:t>
            </a:r>
          </a:p>
          <a:p>
            <a:pPr lvl="0" rtl="0" algn="ctr">
              <a:spcBef>
                <a:spcPts val="0"/>
              </a:spcBef>
              <a:spcAft>
                <a:spcPts val="0"/>
              </a:spcAft>
              <a:buNone/>
            </a:pPr>
            <a:r>
              <a:rPr lang="en" sz="2250">
                <a:solidFill>
                  <a:srgbClr val="FFFFFF"/>
                </a:solidFill>
                <a:highlight>
                  <a:srgbClr val="13335A"/>
                </a:highlight>
              </a:rPr>
              <a:t>-</a:t>
            </a:r>
            <a:r>
              <a:rPr lang="en" sz="2250" u="sng">
                <a:solidFill>
                  <a:srgbClr val="E08C14"/>
                </a:solidFill>
                <a:highlight>
                  <a:srgbClr val="13335A"/>
                </a:highlight>
                <a:hlinkClick r:id="rId3"/>
              </a:rPr>
              <a:t>Tom M. Mitchell</a:t>
            </a:r>
            <a:r>
              <a:rPr lang="en" sz="2250">
                <a:solidFill>
                  <a:srgbClr val="FFFFFF"/>
                </a:solidFill>
                <a:highlight>
                  <a:srgbClr val="13335A"/>
                </a:highlight>
              </a:rPr>
              <a:t>, </a:t>
            </a:r>
            <a:r>
              <a:rPr lang="en" sz="2250">
                <a:solidFill>
                  <a:srgbClr val="222222"/>
                </a:solidFill>
                <a:highlight>
                  <a:srgbClr val="13335A"/>
                </a:highlight>
              </a:rPr>
              <a:t> </a:t>
            </a:r>
            <a:r>
              <a:rPr lang="en" sz="2250">
                <a:solidFill>
                  <a:srgbClr val="FFFFFF"/>
                </a:solidFill>
                <a:highlight>
                  <a:srgbClr val="13335A"/>
                </a:highlight>
              </a:rPr>
              <a:t>former Chair of the Machine Learning Department at CMU</a:t>
            </a:r>
          </a:p>
          <a:p>
            <a:pPr lvl="0" rtl="0">
              <a:spcBef>
                <a:spcPts val="0"/>
              </a:spcBef>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341" name="Shape 341"/>
        <p:cNvGrpSpPr/>
        <p:nvPr/>
      </p:nvGrpSpPr>
      <p:grpSpPr>
        <a:xfrm>
          <a:off x="0" y="0"/>
          <a:ext cx="0" cy="0"/>
          <a:chOff x="0" y="0"/>
          <a:chExt cx="0" cy="0"/>
        </a:xfrm>
      </p:grpSpPr>
      <p:sp>
        <p:nvSpPr>
          <p:cNvPr id="342" name="Shape 342"/>
          <p:cNvSpPr txBox="1"/>
          <p:nvPr/>
        </p:nvSpPr>
        <p:spPr>
          <a:xfrm>
            <a:off x="1316400" y="463500"/>
            <a:ext cx="6511200" cy="759600"/>
          </a:xfrm>
          <a:prstGeom prst="rect">
            <a:avLst/>
          </a:prstGeom>
          <a:noFill/>
          <a:ln>
            <a:noFill/>
          </a:ln>
        </p:spPr>
        <p:txBody>
          <a:bodyPr anchorCtr="0" anchor="t" bIns="91425" lIns="91425" rIns="91425" wrap="square" tIns="91425">
            <a:noAutofit/>
          </a:bodyPr>
          <a:lstStyle/>
          <a:p>
            <a:pPr lvl="0" rtl="0" algn="l">
              <a:spcBef>
                <a:spcPts val="0"/>
              </a:spcBef>
              <a:buNone/>
            </a:pPr>
            <a:r>
              <a:rPr lang="en" sz="3000">
                <a:solidFill>
                  <a:srgbClr val="FFFFFF"/>
                </a:solidFill>
                <a:latin typeface="Oswald"/>
                <a:ea typeface="Oswald"/>
                <a:cs typeface="Oswald"/>
                <a:sym typeface="Oswald"/>
              </a:rPr>
              <a:t>What is a Neural network exactly?</a:t>
            </a:r>
          </a:p>
        </p:txBody>
      </p:sp>
      <p:sp>
        <p:nvSpPr>
          <p:cNvPr id="343" name="Shape 343"/>
          <p:cNvSpPr txBox="1"/>
          <p:nvPr/>
        </p:nvSpPr>
        <p:spPr>
          <a:xfrm>
            <a:off x="950900" y="1223100"/>
            <a:ext cx="7337400" cy="1078500"/>
          </a:xfrm>
          <a:prstGeom prst="rect">
            <a:avLst/>
          </a:prstGeom>
          <a:noFill/>
          <a:ln>
            <a:noFill/>
          </a:ln>
        </p:spPr>
        <p:txBody>
          <a:bodyPr anchorCtr="0" anchor="t" bIns="91425" lIns="91425" rIns="91425" wrap="square" tIns="91425">
            <a:noAutofit/>
          </a:bodyPr>
          <a:lstStyle/>
          <a:p>
            <a:pPr lvl="0" rtl="0">
              <a:spcBef>
                <a:spcPts val="0"/>
              </a:spcBef>
              <a:buNone/>
            </a:pPr>
            <a:r>
              <a:rPr lang="en" sz="2400">
                <a:solidFill>
                  <a:srgbClr val="FFFFFF"/>
                </a:solidFill>
                <a:latin typeface="Oswald"/>
                <a:ea typeface="Oswald"/>
                <a:cs typeface="Oswald"/>
                <a:sym typeface="Oswald"/>
              </a:rPr>
              <a:t>Neural network are basically a NET of functions(nodes) stacked horizontally and vertically. Likewise in human brain. Layers of neural nets stacked together is called a DEEP LEARNING SYSTEM</a:t>
            </a:r>
          </a:p>
          <a:p>
            <a:pPr lvl="0" rtl="0">
              <a:spcBef>
                <a:spcPts val="0"/>
              </a:spcBef>
              <a:buNone/>
            </a:pPr>
            <a:r>
              <a:t/>
            </a:r>
            <a:endParaRPr sz="2400">
              <a:solidFill>
                <a:srgbClr val="FFFFFF"/>
              </a:solidFill>
              <a:latin typeface="Oswald"/>
              <a:ea typeface="Oswald"/>
              <a:cs typeface="Oswald"/>
              <a:sym typeface="Oswald"/>
            </a:endParaRPr>
          </a:p>
          <a:p>
            <a:pPr lvl="0" rtl="0">
              <a:spcBef>
                <a:spcPts val="0"/>
              </a:spcBef>
              <a:buNone/>
            </a:pPr>
            <a:r>
              <a:t/>
            </a:r>
            <a:endParaRPr sz="2400">
              <a:solidFill>
                <a:srgbClr val="FFFFFF"/>
              </a:solidFill>
              <a:latin typeface="Oswald"/>
              <a:ea typeface="Oswald"/>
              <a:cs typeface="Oswald"/>
              <a:sym typeface="Oswald"/>
            </a:endParaRPr>
          </a:p>
        </p:txBody>
      </p:sp>
      <p:pic>
        <p:nvPicPr>
          <p:cNvPr id="344" name="Shape 344"/>
          <p:cNvPicPr preferRelativeResize="0"/>
          <p:nvPr/>
        </p:nvPicPr>
        <p:blipFill>
          <a:blip r:embed="rId3">
            <a:alphaModFix/>
          </a:blip>
          <a:stretch>
            <a:fillRect/>
          </a:stretch>
        </p:blipFill>
        <p:spPr>
          <a:xfrm>
            <a:off x="2128650" y="2422099"/>
            <a:ext cx="4886700" cy="2576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348" name="Shape 348"/>
        <p:cNvGrpSpPr/>
        <p:nvPr/>
      </p:nvGrpSpPr>
      <p:grpSpPr>
        <a:xfrm>
          <a:off x="0" y="0"/>
          <a:ext cx="0" cy="0"/>
          <a:chOff x="0" y="0"/>
          <a:chExt cx="0" cy="0"/>
        </a:xfrm>
      </p:grpSpPr>
      <p:sp>
        <p:nvSpPr>
          <p:cNvPr id="349" name="Shape 349"/>
          <p:cNvSpPr txBox="1"/>
          <p:nvPr/>
        </p:nvSpPr>
        <p:spPr>
          <a:xfrm>
            <a:off x="1316400" y="463500"/>
            <a:ext cx="6511200" cy="759600"/>
          </a:xfrm>
          <a:prstGeom prst="rect">
            <a:avLst/>
          </a:prstGeom>
          <a:noFill/>
          <a:ln>
            <a:noFill/>
          </a:ln>
        </p:spPr>
        <p:txBody>
          <a:bodyPr anchorCtr="0" anchor="t" bIns="91425" lIns="91425" rIns="91425" wrap="square" tIns="91425">
            <a:noAutofit/>
          </a:bodyPr>
          <a:lstStyle/>
          <a:p>
            <a:pPr lvl="0" rtl="0" algn="l">
              <a:spcBef>
                <a:spcPts val="0"/>
              </a:spcBef>
              <a:buNone/>
            </a:pPr>
            <a:r>
              <a:rPr lang="en" sz="3000">
                <a:solidFill>
                  <a:srgbClr val="FFFFFF"/>
                </a:solidFill>
                <a:latin typeface="Oswald"/>
                <a:ea typeface="Oswald"/>
                <a:cs typeface="Oswald"/>
                <a:sym typeface="Oswald"/>
              </a:rPr>
              <a:t>What is a Neural network exactly?</a:t>
            </a:r>
          </a:p>
        </p:txBody>
      </p:sp>
      <p:sp>
        <p:nvSpPr>
          <p:cNvPr id="350" name="Shape 350"/>
          <p:cNvSpPr txBox="1"/>
          <p:nvPr/>
        </p:nvSpPr>
        <p:spPr>
          <a:xfrm>
            <a:off x="957850" y="1482700"/>
            <a:ext cx="7337400" cy="1628400"/>
          </a:xfrm>
          <a:prstGeom prst="rect">
            <a:avLst/>
          </a:prstGeom>
          <a:noFill/>
          <a:ln>
            <a:noFill/>
          </a:ln>
        </p:spPr>
        <p:txBody>
          <a:bodyPr anchorCtr="0" anchor="t" bIns="91425" lIns="91425" rIns="91425" wrap="square" tIns="91425">
            <a:noAutofit/>
          </a:bodyPr>
          <a:lstStyle/>
          <a:p>
            <a:pPr lvl="0">
              <a:spcBef>
                <a:spcPts val="0"/>
              </a:spcBef>
              <a:buNone/>
            </a:pPr>
            <a:r>
              <a:rPr lang="en" sz="2400">
                <a:solidFill>
                  <a:srgbClr val="FFFFFF"/>
                </a:solidFill>
                <a:latin typeface="Oswald"/>
                <a:ea typeface="Oswald"/>
                <a:cs typeface="Oswald"/>
                <a:sym typeface="Oswald"/>
              </a:rPr>
              <a:t>Each </a:t>
            </a:r>
            <a:r>
              <a:rPr lang="en" sz="2400">
                <a:solidFill>
                  <a:srgbClr val="FFFFFF"/>
                </a:solidFill>
                <a:latin typeface="Oswald"/>
                <a:ea typeface="Oswald"/>
                <a:cs typeface="Oswald"/>
                <a:sym typeface="Oswald"/>
              </a:rPr>
              <a:t>function(nodes) turns the data plane in such way that a line can be drawn through it.</a:t>
            </a:r>
            <a:br>
              <a:rPr lang="en" sz="2400">
                <a:solidFill>
                  <a:srgbClr val="FFFFFF"/>
                </a:solidFill>
                <a:latin typeface="Oswald"/>
                <a:ea typeface="Oswald"/>
                <a:cs typeface="Oswald"/>
                <a:sym typeface="Oswald"/>
              </a:rPr>
            </a:br>
          </a:p>
          <a:p>
            <a:pPr lvl="0" rtl="0" algn="ctr">
              <a:spcBef>
                <a:spcPts val="0"/>
              </a:spcBef>
              <a:buNone/>
            </a:pPr>
            <a:r>
              <a:rPr lang="en" sz="2400">
                <a:solidFill>
                  <a:srgbClr val="FFFFFF"/>
                </a:solidFill>
                <a:latin typeface="Oswald"/>
                <a:ea typeface="Oswald"/>
                <a:cs typeface="Oswald"/>
                <a:sym typeface="Oswald"/>
              </a:rPr>
              <a:t>But Turn, how?</a:t>
            </a:r>
          </a:p>
          <a:p>
            <a:pPr lvl="0" rtl="0">
              <a:spcBef>
                <a:spcPts val="0"/>
              </a:spcBef>
              <a:buNone/>
            </a:pPr>
            <a:r>
              <a:t/>
            </a:r>
            <a:endParaRPr sz="2400">
              <a:solidFill>
                <a:srgbClr val="FFFFFF"/>
              </a:solidFill>
              <a:latin typeface="Oswald"/>
              <a:ea typeface="Oswald"/>
              <a:cs typeface="Oswald"/>
              <a:sym typeface="Oswald"/>
            </a:endParaRPr>
          </a:p>
          <a:p>
            <a:pPr lvl="0" rtl="0">
              <a:spcBef>
                <a:spcPts val="0"/>
              </a:spcBef>
              <a:buNone/>
            </a:pPr>
            <a:r>
              <a:rPr lang="en" sz="2400">
                <a:solidFill>
                  <a:srgbClr val="FFFFFF"/>
                </a:solidFill>
                <a:latin typeface="Oswald"/>
                <a:ea typeface="Oswald"/>
                <a:cs typeface="Oswald"/>
                <a:sym typeface="Oswald"/>
              </a:rPr>
              <a:t>                </a:t>
            </a:r>
            <a:r>
              <a:rPr lang="en" sz="2400" u="sng">
                <a:solidFill>
                  <a:schemeClr val="hlink"/>
                </a:solidFill>
                <a:latin typeface="Oswald"/>
                <a:ea typeface="Oswald"/>
                <a:cs typeface="Oswald"/>
                <a:sym typeface="Oswald"/>
                <a:hlinkClick r:id="rId3"/>
              </a:rPr>
              <a:t>Demo 1</a:t>
            </a:r>
            <a:r>
              <a:rPr lang="en"/>
              <a:t>                                                             </a:t>
            </a:r>
            <a:r>
              <a:rPr lang="en" sz="2400" u="sng">
                <a:solidFill>
                  <a:schemeClr val="hlink"/>
                </a:solidFill>
                <a:latin typeface="Oswald"/>
                <a:ea typeface="Oswald"/>
                <a:cs typeface="Oswald"/>
                <a:sym typeface="Oswald"/>
                <a:hlinkClick r:id="rId4"/>
              </a:rPr>
              <a:t>Demo 2</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354" name="Shape 354"/>
        <p:cNvGrpSpPr/>
        <p:nvPr/>
      </p:nvGrpSpPr>
      <p:grpSpPr>
        <a:xfrm>
          <a:off x="0" y="0"/>
          <a:ext cx="0" cy="0"/>
          <a:chOff x="0" y="0"/>
          <a:chExt cx="0" cy="0"/>
        </a:xfrm>
      </p:grpSpPr>
      <p:sp>
        <p:nvSpPr>
          <p:cNvPr id="355" name="Shape 355"/>
          <p:cNvSpPr txBox="1"/>
          <p:nvPr/>
        </p:nvSpPr>
        <p:spPr>
          <a:xfrm>
            <a:off x="1316400" y="481025"/>
            <a:ext cx="6511200" cy="759600"/>
          </a:xfrm>
          <a:prstGeom prst="rect">
            <a:avLst/>
          </a:prstGeom>
          <a:noFill/>
          <a:ln>
            <a:noFill/>
          </a:ln>
        </p:spPr>
        <p:txBody>
          <a:bodyPr anchorCtr="0" anchor="t" bIns="91425" lIns="91425" rIns="91425" wrap="square" tIns="91425">
            <a:noAutofit/>
          </a:bodyPr>
          <a:lstStyle/>
          <a:p>
            <a:pPr lvl="0" rtl="0" algn="l">
              <a:spcBef>
                <a:spcPts val="0"/>
              </a:spcBef>
              <a:buNone/>
            </a:pPr>
            <a:r>
              <a:rPr lang="en" sz="3000">
                <a:solidFill>
                  <a:srgbClr val="FFFFFF"/>
                </a:solidFill>
                <a:latin typeface="Oswald"/>
                <a:ea typeface="Oswald"/>
                <a:cs typeface="Oswald"/>
                <a:sym typeface="Oswald"/>
              </a:rPr>
              <a:t>So do we hard code each node involved in it?</a:t>
            </a:r>
          </a:p>
        </p:txBody>
      </p:sp>
      <p:sp>
        <p:nvSpPr>
          <p:cNvPr id="356" name="Shape 356"/>
          <p:cNvSpPr txBox="1"/>
          <p:nvPr/>
        </p:nvSpPr>
        <p:spPr>
          <a:xfrm>
            <a:off x="957850" y="1482700"/>
            <a:ext cx="7337400" cy="1628400"/>
          </a:xfrm>
          <a:prstGeom prst="rect">
            <a:avLst/>
          </a:prstGeom>
          <a:noFill/>
          <a:ln>
            <a:noFill/>
          </a:ln>
        </p:spPr>
        <p:txBody>
          <a:bodyPr anchorCtr="0" anchor="t" bIns="91425" lIns="91425" rIns="91425" wrap="square" tIns="91425">
            <a:noAutofit/>
          </a:bodyPr>
          <a:lstStyle/>
          <a:p>
            <a:pPr lvl="0" rtl="0">
              <a:spcBef>
                <a:spcPts val="0"/>
              </a:spcBef>
              <a:buNone/>
            </a:pPr>
            <a:r>
              <a:rPr lang="en" sz="2400">
                <a:solidFill>
                  <a:srgbClr val="FFFFFF"/>
                </a:solidFill>
                <a:latin typeface="Oswald"/>
                <a:ea typeface="Oswald"/>
                <a:cs typeface="Oswald"/>
                <a:sym typeface="Oswald"/>
              </a:rPr>
              <a:t>No, we feed in the data and let computer LEARN from the data itself.</a:t>
            </a:r>
          </a:p>
        </p:txBody>
      </p:sp>
      <p:pic>
        <p:nvPicPr>
          <p:cNvPr id="357" name="Shape 357"/>
          <p:cNvPicPr preferRelativeResize="0"/>
          <p:nvPr/>
        </p:nvPicPr>
        <p:blipFill>
          <a:blip r:embed="rId3">
            <a:alphaModFix/>
          </a:blip>
          <a:stretch>
            <a:fillRect/>
          </a:stretch>
        </p:blipFill>
        <p:spPr>
          <a:xfrm>
            <a:off x="3465449" y="2239349"/>
            <a:ext cx="2213100" cy="26187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361" name="Shape 361"/>
        <p:cNvGrpSpPr/>
        <p:nvPr/>
      </p:nvGrpSpPr>
      <p:grpSpPr>
        <a:xfrm>
          <a:off x="0" y="0"/>
          <a:ext cx="0" cy="0"/>
          <a:chOff x="0" y="0"/>
          <a:chExt cx="0" cy="0"/>
        </a:xfrm>
      </p:grpSpPr>
      <p:sp>
        <p:nvSpPr>
          <p:cNvPr id="362" name="Shape 362"/>
          <p:cNvSpPr txBox="1"/>
          <p:nvPr/>
        </p:nvSpPr>
        <p:spPr>
          <a:xfrm>
            <a:off x="1316400" y="481025"/>
            <a:ext cx="6511200" cy="759600"/>
          </a:xfrm>
          <a:prstGeom prst="rect">
            <a:avLst/>
          </a:prstGeom>
          <a:noFill/>
          <a:ln>
            <a:noFill/>
          </a:ln>
        </p:spPr>
        <p:txBody>
          <a:bodyPr anchorCtr="0" anchor="t" bIns="91425" lIns="91425" rIns="91425" wrap="square" tIns="91425">
            <a:noAutofit/>
          </a:bodyPr>
          <a:lstStyle/>
          <a:p>
            <a:pPr lvl="0" rtl="0" algn="l">
              <a:spcBef>
                <a:spcPts val="0"/>
              </a:spcBef>
              <a:buNone/>
            </a:pPr>
            <a:r>
              <a:rPr lang="en" sz="3000">
                <a:solidFill>
                  <a:srgbClr val="FFFFFF"/>
                </a:solidFill>
                <a:latin typeface="Oswald"/>
                <a:ea typeface="Oswald"/>
                <a:cs typeface="Oswald"/>
                <a:sym typeface="Oswald"/>
              </a:rPr>
              <a:t>So do we hard code each node involved in it</a:t>
            </a:r>
            <a:r>
              <a:rPr lang="en" sz="3000">
                <a:solidFill>
                  <a:srgbClr val="FFFFFF"/>
                </a:solidFill>
                <a:latin typeface="Oswald"/>
                <a:ea typeface="Oswald"/>
                <a:cs typeface="Oswald"/>
                <a:sym typeface="Oswald"/>
              </a:rPr>
              <a:t>?</a:t>
            </a:r>
          </a:p>
        </p:txBody>
      </p:sp>
      <p:sp>
        <p:nvSpPr>
          <p:cNvPr id="363" name="Shape 363"/>
          <p:cNvSpPr txBox="1"/>
          <p:nvPr/>
        </p:nvSpPr>
        <p:spPr>
          <a:xfrm>
            <a:off x="957850" y="1482700"/>
            <a:ext cx="4798200" cy="2776800"/>
          </a:xfrm>
          <a:prstGeom prst="rect">
            <a:avLst/>
          </a:prstGeom>
          <a:noFill/>
          <a:ln>
            <a:noFill/>
          </a:ln>
        </p:spPr>
        <p:txBody>
          <a:bodyPr anchorCtr="0" anchor="t" bIns="91425" lIns="91425" rIns="91425" wrap="square" tIns="91425">
            <a:noAutofit/>
          </a:bodyPr>
          <a:lstStyle/>
          <a:p>
            <a:pPr lvl="0">
              <a:spcBef>
                <a:spcPts val="0"/>
              </a:spcBef>
              <a:buNone/>
            </a:pPr>
            <a:r>
              <a:rPr lang="en" sz="2400">
                <a:solidFill>
                  <a:srgbClr val="FFFFFF"/>
                </a:solidFill>
                <a:latin typeface="Oswald"/>
                <a:ea typeface="Oswald"/>
                <a:cs typeface="Oswald"/>
                <a:sym typeface="Oswald"/>
              </a:rPr>
              <a:t>At the heart of deep learning or neural network there is differentiation and matrix multiplication, disguised in the name of </a:t>
            </a:r>
          </a:p>
          <a:p>
            <a:pPr lvl="0" rtl="0" algn="ctr">
              <a:spcBef>
                <a:spcPts val="0"/>
              </a:spcBef>
              <a:buNone/>
            </a:pPr>
            <a:r>
              <a:rPr lang="en" sz="2400">
                <a:solidFill>
                  <a:srgbClr val="FFFFFF"/>
                </a:solidFill>
                <a:latin typeface="Oswald"/>
                <a:ea typeface="Oswald"/>
                <a:cs typeface="Oswald"/>
                <a:sym typeface="Oswald"/>
              </a:rPr>
              <a:t>BACKPROPOGATION.</a:t>
            </a:r>
          </a:p>
          <a:p>
            <a:pPr lvl="0" rtl="0">
              <a:spcBef>
                <a:spcPts val="0"/>
              </a:spcBef>
              <a:buNone/>
            </a:pPr>
            <a:r>
              <a:t/>
            </a:r>
            <a:endParaRPr sz="1200">
              <a:solidFill>
                <a:srgbClr val="FFFFFF"/>
              </a:solidFill>
              <a:latin typeface="Oswald"/>
              <a:ea typeface="Oswald"/>
              <a:cs typeface="Oswald"/>
              <a:sym typeface="Oswald"/>
            </a:endParaRPr>
          </a:p>
          <a:p>
            <a:pPr lvl="0" rtl="0">
              <a:spcBef>
                <a:spcPts val="0"/>
              </a:spcBef>
              <a:buNone/>
            </a:pPr>
            <a:r>
              <a:t/>
            </a:r>
            <a:endParaRPr sz="1200">
              <a:solidFill>
                <a:srgbClr val="FFFFFF"/>
              </a:solidFill>
              <a:latin typeface="Oswald"/>
              <a:ea typeface="Oswald"/>
              <a:cs typeface="Oswald"/>
              <a:sym typeface="Oswald"/>
            </a:endParaRPr>
          </a:p>
          <a:p>
            <a:pPr lvl="0" rtl="0">
              <a:spcBef>
                <a:spcPts val="0"/>
              </a:spcBef>
              <a:buNone/>
            </a:pPr>
            <a:r>
              <a:rPr lang="en" sz="1200">
                <a:solidFill>
                  <a:srgbClr val="FFFFFF"/>
                </a:solidFill>
                <a:latin typeface="Oswald"/>
                <a:ea typeface="Oswald"/>
                <a:cs typeface="Oswald"/>
                <a:sym typeface="Oswald"/>
              </a:rPr>
              <a:t>A topic for standalone talk itself.</a:t>
            </a:r>
          </a:p>
        </p:txBody>
      </p:sp>
      <p:pic>
        <p:nvPicPr>
          <p:cNvPr id="364" name="Shape 364"/>
          <p:cNvPicPr preferRelativeResize="0"/>
          <p:nvPr/>
        </p:nvPicPr>
        <p:blipFill>
          <a:blip r:embed="rId3">
            <a:alphaModFix/>
          </a:blip>
          <a:stretch>
            <a:fillRect/>
          </a:stretch>
        </p:blipFill>
        <p:spPr>
          <a:xfrm>
            <a:off x="6024624" y="1378100"/>
            <a:ext cx="2827999" cy="34173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368" name="Shape 368"/>
        <p:cNvGrpSpPr/>
        <p:nvPr/>
      </p:nvGrpSpPr>
      <p:grpSpPr>
        <a:xfrm>
          <a:off x="0" y="0"/>
          <a:ext cx="0" cy="0"/>
          <a:chOff x="0" y="0"/>
          <a:chExt cx="0" cy="0"/>
        </a:xfrm>
      </p:grpSpPr>
      <p:sp>
        <p:nvSpPr>
          <p:cNvPr id="369" name="Shape 369"/>
          <p:cNvSpPr txBox="1"/>
          <p:nvPr/>
        </p:nvSpPr>
        <p:spPr>
          <a:xfrm>
            <a:off x="1316400" y="1740450"/>
            <a:ext cx="6511200" cy="1662600"/>
          </a:xfrm>
          <a:prstGeom prst="rect">
            <a:avLst/>
          </a:prstGeom>
          <a:noFill/>
          <a:ln>
            <a:noFill/>
          </a:ln>
        </p:spPr>
        <p:txBody>
          <a:bodyPr anchorCtr="0" anchor="t" bIns="91425" lIns="91425" rIns="91425" wrap="square" tIns="91425">
            <a:noAutofit/>
          </a:bodyPr>
          <a:lstStyle/>
          <a:p>
            <a:pPr lvl="0" rtl="0" algn="ctr">
              <a:spcBef>
                <a:spcPts val="0"/>
              </a:spcBef>
              <a:buNone/>
            </a:pPr>
            <a:r>
              <a:rPr lang="en" sz="3000">
                <a:solidFill>
                  <a:srgbClr val="FFFFFF"/>
                </a:solidFill>
                <a:latin typeface="Oswald"/>
                <a:ea typeface="Oswald"/>
                <a:cs typeface="Oswald"/>
                <a:sym typeface="Oswald"/>
              </a:rPr>
              <a:t>Parallel computing, a lot of matrix multiplication, that is similar needs of a modern computer games!</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373" name="Shape 373"/>
        <p:cNvGrpSpPr/>
        <p:nvPr/>
      </p:nvGrpSpPr>
      <p:grpSpPr>
        <a:xfrm>
          <a:off x="0" y="0"/>
          <a:ext cx="0" cy="0"/>
          <a:chOff x="0" y="0"/>
          <a:chExt cx="0" cy="0"/>
        </a:xfrm>
      </p:grpSpPr>
      <p:sp>
        <p:nvSpPr>
          <p:cNvPr id="374" name="Shape 374"/>
          <p:cNvSpPr txBox="1"/>
          <p:nvPr/>
        </p:nvSpPr>
        <p:spPr>
          <a:xfrm>
            <a:off x="1316400" y="1204525"/>
            <a:ext cx="6511200" cy="1189800"/>
          </a:xfrm>
          <a:prstGeom prst="rect">
            <a:avLst/>
          </a:prstGeom>
          <a:noFill/>
          <a:ln>
            <a:noFill/>
          </a:ln>
        </p:spPr>
        <p:txBody>
          <a:bodyPr anchorCtr="0" anchor="t" bIns="91425" lIns="91425" rIns="91425" wrap="square" tIns="91425">
            <a:noAutofit/>
          </a:bodyPr>
          <a:lstStyle/>
          <a:p>
            <a:pPr lvl="0" rtl="0" algn="ctr">
              <a:spcBef>
                <a:spcPts val="0"/>
              </a:spcBef>
              <a:buNone/>
            </a:pPr>
            <a:r>
              <a:rPr lang="en" sz="3000">
                <a:solidFill>
                  <a:srgbClr val="FFFFFF"/>
                </a:solidFill>
                <a:latin typeface="Oswald"/>
                <a:ea typeface="Oswald"/>
                <a:cs typeface="Oswald"/>
                <a:sym typeface="Oswald"/>
              </a:rPr>
              <a:t>And like computer gaming we require GPU to run big and bulky networks</a:t>
            </a:r>
          </a:p>
        </p:txBody>
      </p:sp>
      <p:pic>
        <p:nvPicPr>
          <p:cNvPr id="375" name="Shape 375"/>
          <p:cNvPicPr preferRelativeResize="0"/>
          <p:nvPr/>
        </p:nvPicPr>
        <p:blipFill>
          <a:blip r:embed="rId3">
            <a:alphaModFix/>
          </a:blip>
          <a:stretch>
            <a:fillRect/>
          </a:stretch>
        </p:blipFill>
        <p:spPr>
          <a:xfrm>
            <a:off x="2832050" y="2394324"/>
            <a:ext cx="3954050" cy="22142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379" name="Shape 379"/>
        <p:cNvGrpSpPr/>
        <p:nvPr/>
      </p:nvGrpSpPr>
      <p:grpSpPr>
        <a:xfrm>
          <a:off x="0" y="0"/>
          <a:ext cx="0" cy="0"/>
          <a:chOff x="0" y="0"/>
          <a:chExt cx="0" cy="0"/>
        </a:xfrm>
      </p:grpSpPr>
      <p:sp>
        <p:nvSpPr>
          <p:cNvPr id="380" name="Shape 380"/>
          <p:cNvSpPr txBox="1"/>
          <p:nvPr/>
        </p:nvSpPr>
        <p:spPr>
          <a:xfrm>
            <a:off x="2965000" y="1224975"/>
            <a:ext cx="4008900" cy="4677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
        <p:nvSpPr>
          <p:cNvPr id="381" name="Shape 381"/>
          <p:cNvSpPr txBox="1"/>
          <p:nvPr/>
        </p:nvSpPr>
        <p:spPr>
          <a:xfrm>
            <a:off x="2094975" y="890900"/>
            <a:ext cx="4008900" cy="467700"/>
          </a:xfrm>
          <a:prstGeom prst="rect">
            <a:avLst/>
          </a:prstGeom>
          <a:noFill/>
          <a:ln>
            <a:noFill/>
          </a:ln>
        </p:spPr>
        <p:txBody>
          <a:bodyPr anchorCtr="0" anchor="t" bIns="91425" lIns="91425" rIns="91425" wrap="square" tIns="91425">
            <a:noAutofit/>
          </a:bodyPr>
          <a:lstStyle/>
          <a:p>
            <a:pPr lvl="0" algn="ctr">
              <a:spcBef>
                <a:spcPts val="0"/>
              </a:spcBef>
              <a:buNone/>
            </a:pPr>
            <a:r>
              <a:rPr lang="en" sz="2400">
                <a:solidFill>
                  <a:srgbClr val="FFFFFF"/>
                </a:solidFill>
                <a:latin typeface="Oswald"/>
                <a:ea typeface="Oswald"/>
                <a:cs typeface="Oswald"/>
                <a:sym typeface="Oswald"/>
              </a:rPr>
              <a:t>Comes in nvidia</a:t>
            </a:r>
          </a:p>
        </p:txBody>
      </p:sp>
      <p:pic>
        <p:nvPicPr>
          <p:cNvPr id="382" name="Shape 382"/>
          <p:cNvPicPr preferRelativeResize="0"/>
          <p:nvPr/>
        </p:nvPicPr>
        <p:blipFill>
          <a:blip r:embed="rId3">
            <a:alphaModFix/>
          </a:blip>
          <a:stretch>
            <a:fillRect/>
          </a:stretch>
        </p:blipFill>
        <p:spPr>
          <a:xfrm>
            <a:off x="2310025" y="1963425"/>
            <a:ext cx="4008900" cy="224498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386" name="Shape 386"/>
        <p:cNvGrpSpPr/>
        <p:nvPr/>
      </p:nvGrpSpPr>
      <p:grpSpPr>
        <a:xfrm>
          <a:off x="0" y="0"/>
          <a:ext cx="0" cy="0"/>
          <a:chOff x="0" y="0"/>
          <a:chExt cx="0" cy="0"/>
        </a:xfrm>
      </p:grpSpPr>
      <p:sp>
        <p:nvSpPr>
          <p:cNvPr id="387" name="Shape 387"/>
          <p:cNvSpPr txBox="1"/>
          <p:nvPr/>
        </p:nvSpPr>
        <p:spPr>
          <a:xfrm>
            <a:off x="981375" y="821275"/>
            <a:ext cx="6855600" cy="1482600"/>
          </a:xfrm>
          <a:prstGeom prst="rect">
            <a:avLst/>
          </a:prstGeom>
          <a:noFill/>
          <a:ln>
            <a:noFill/>
          </a:ln>
        </p:spPr>
        <p:txBody>
          <a:bodyPr anchorCtr="0" anchor="t" bIns="91425" lIns="91425" rIns="91425" wrap="square" tIns="91425">
            <a:noAutofit/>
          </a:bodyPr>
          <a:lstStyle/>
          <a:p>
            <a:pPr lvl="0" algn="ctr">
              <a:spcBef>
                <a:spcPts val="0"/>
              </a:spcBef>
              <a:buNone/>
            </a:pPr>
            <a:r>
              <a:rPr lang="en" sz="3000">
                <a:solidFill>
                  <a:srgbClr val="FFFFFF"/>
                </a:solidFill>
                <a:latin typeface="Oswald"/>
                <a:ea typeface="Oswald"/>
                <a:cs typeface="Oswald"/>
                <a:sym typeface="Oswald"/>
              </a:rPr>
              <a:t>So let’s start with some of the coolest application of deep learning</a:t>
            </a:r>
          </a:p>
          <a:p>
            <a:pPr lvl="0" algn="ctr">
              <a:spcBef>
                <a:spcPts val="0"/>
              </a:spcBef>
              <a:buNone/>
            </a:pPr>
            <a:r>
              <a:t/>
            </a:r>
            <a:endParaRPr sz="3000">
              <a:solidFill>
                <a:srgbClr val="FFFFFF"/>
              </a:solidFill>
              <a:latin typeface="Oswald"/>
              <a:ea typeface="Oswald"/>
              <a:cs typeface="Oswald"/>
              <a:sym typeface="Oswald"/>
            </a:endParaRPr>
          </a:p>
        </p:txBody>
      </p:sp>
      <p:sp>
        <p:nvSpPr>
          <p:cNvPr descr="The GPU Technology Conference 2017 keynote kicked off with this video showing the many ways AI is changing our lives, and featuring a soundtrack composed by AI. Read details of how we created the video at http://nvda.ws/2q9vqa5." id="388" name="Shape 388" title="GTC 2017: &quot;I Am AI&quot; Opening in Keynote">
            <a:hlinkClick r:id="rId3"/>
          </p:cNvPr>
          <p:cNvSpPr/>
          <p:nvPr/>
        </p:nvSpPr>
        <p:spPr>
          <a:xfrm>
            <a:off x="2650713" y="2080450"/>
            <a:ext cx="3516925" cy="2637700"/>
          </a:xfrm>
          <a:prstGeom prst="rect">
            <a:avLst/>
          </a:prstGeom>
          <a:blipFill>
            <a:blip r:embed="rId4">
              <a:alphaModFix/>
            </a:blip>
            <a:stretch>
              <a:fillRect/>
            </a:stretch>
          </a:blipFill>
          <a:ln>
            <a:noFill/>
          </a:ln>
        </p:spPr>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392" name="Shape 392"/>
        <p:cNvGrpSpPr/>
        <p:nvPr/>
      </p:nvGrpSpPr>
      <p:grpSpPr>
        <a:xfrm>
          <a:off x="0" y="0"/>
          <a:ext cx="0" cy="0"/>
          <a:chOff x="0" y="0"/>
          <a:chExt cx="0" cy="0"/>
        </a:xfrm>
      </p:grpSpPr>
      <p:sp>
        <p:nvSpPr>
          <p:cNvPr id="393" name="Shape 393"/>
          <p:cNvSpPr txBox="1"/>
          <p:nvPr/>
        </p:nvSpPr>
        <p:spPr>
          <a:xfrm>
            <a:off x="960500" y="842175"/>
            <a:ext cx="6855600" cy="842100"/>
          </a:xfrm>
          <a:prstGeom prst="rect">
            <a:avLst/>
          </a:prstGeom>
          <a:noFill/>
          <a:ln>
            <a:noFill/>
          </a:ln>
        </p:spPr>
        <p:txBody>
          <a:bodyPr anchorCtr="0" anchor="t" bIns="91425" lIns="91425" rIns="91425" wrap="square" tIns="91425">
            <a:noAutofit/>
          </a:bodyPr>
          <a:lstStyle/>
          <a:p>
            <a:pPr lvl="0" rtl="0" algn="ctr">
              <a:spcBef>
                <a:spcPts val="0"/>
              </a:spcBef>
              <a:buNone/>
            </a:pPr>
            <a:r>
              <a:rPr lang="en" sz="3000">
                <a:solidFill>
                  <a:srgbClr val="FFFFFF"/>
                </a:solidFill>
                <a:latin typeface="Oswald"/>
                <a:ea typeface="Oswald"/>
                <a:cs typeface="Oswald"/>
                <a:sym typeface="Oswald"/>
              </a:rPr>
              <a:t>Let’s hit up live demos!</a:t>
            </a:r>
          </a:p>
          <a:p>
            <a:pPr lvl="0" rtl="0" algn="l">
              <a:spcBef>
                <a:spcPts val="0"/>
              </a:spcBef>
              <a:buNone/>
            </a:pPr>
            <a:r>
              <a:t/>
            </a:r>
            <a:endParaRPr sz="3000">
              <a:solidFill>
                <a:srgbClr val="FFFFFF"/>
              </a:solidFill>
              <a:latin typeface="Oswald"/>
              <a:ea typeface="Oswald"/>
              <a:cs typeface="Oswald"/>
              <a:sym typeface="Oswald"/>
            </a:endParaRPr>
          </a:p>
          <a:p>
            <a:pPr lvl="0" rtl="0" algn="ctr">
              <a:spcBef>
                <a:spcPts val="0"/>
              </a:spcBef>
              <a:buNone/>
            </a:pPr>
            <a:r>
              <a:t/>
            </a:r>
            <a:endParaRPr sz="3000">
              <a:solidFill>
                <a:srgbClr val="FFFFFF"/>
              </a:solidFill>
              <a:latin typeface="Oswald"/>
              <a:ea typeface="Oswald"/>
              <a:cs typeface="Oswald"/>
              <a:sym typeface="Oswald"/>
            </a:endParaRPr>
          </a:p>
        </p:txBody>
      </p:sp>
      <p:sp>
        <p:nvSpPr>
          <p:cNvPr id="394" name="Shape 394"/>
          <p:cNvSpPr txBox="1"/>
          <p:nvPr/>
        </p:nvSpPr>
        <p:spPr>
          <a:xfrm>
            <a:off x="1610525" y="1809625"/>
            <a:ext cx="5881200" cy="2756100"/>
          </a:xfrm>
          <a:prstGeom prst="rect">
            <a:avLst/>
          </a:prstGeom>
          <a:noFill/>
          <a:ln>
            <a:noFill/>
          </a:ln>
        </p:spPr>
        <p:txBody>
          <a:bodyPr anchorCtr="0" anchor="t" bIns="91425" lIns="91425" rIns="91425" wrap="square" tIns="91425">
            <a:noAutofit/>
          </a:bodyPr>
          <a:lstStyle/>
          <a:p>
            <a:pPr indent="-381000" lvl="0" marL="457200" rtl="0">
              <a:spcBef>
                <a:spcPts val="0"/>
              </a:spcBef>
              <a:buClr>
                <a:srgbClr val="FFFFFF"/>
              </a:buClr>
              <a:buSzPct val="100000"/>
              <a:buFont typeface="Oswald"/>
              <a:buChar char="●"/>
            </a:pPr>
            <a:r>
              <a:rPr lang="en" sz="2400" u="sng">
                <a:solidFill>
                  <a:srgbClr val="FFFFFF"/>
                </a:solidFill>
                <a:latin typeface="Oswald"/>
                <a:ea typeface="Oswald"/>
                <a:cs typeface="Oswald"/>
                <a:sym typeface="Oswald"/>
                <a:hlinkClick r:id="rId3"/>
              </a:rPr>
              <a:t>RNN based handwriting generation</a:t>
            </a:r>
          </a:p>
          <a:p>
            <a:pPr indent="-381000" lvl="0" marL="457200" rtl="0">
              <a:spcBef>
                <a:spcPts val="0"/>
              </a:spcBef>
              <a:buClr>
                <a:srgbClr val="FFFFFF"/>
              </a:buClr>
              <a:buSzPct val="100000"/>
              <a:buFont typeface="Oswald"/>
              <a:buChar char="●"/>
            </a:pPr>
            <a:r>
              <a:rPr lang="en" sz="2400" u="sng">
                <a:solidFill>
                  <a:srgbClr val="FFFFFF"/>
                </a:solidFill>
                <a:latin typeface="Oswald"/>
                <a:ea typeface="Oswald"/>
                <a:cs typeface="Oswald"/>
                <a:sym typeface="Oswald"/>
                <a:hlinkClick r:id="rId4"/>
              </a:rPr>
              <a:t>Neural caption generation</a:t>
            </a:r>
          </a:p>
          <a:p>
            <a:pPr indent="-381000" lvl="0" marL="457200" rtl="0">
              <a:spcBef>
                <a:spcPts val="0"/>
              </a:spcBef>
              <a:buClr>
                <a:srgbClr val="FFFFFF"/>
              </a:buClr>
              <a:buSzPct val="100000"/>
              <a:buFont typeface="Oswald"/>
              <a:buChar char="●"/>
            </a:pPr>
            <a:r>
              <a:rPr lang="en" sz="2400">
                <a:solidFill>
                  <a:srgbClr val="FFFFFF"/>
                </a:solidFill>
                <a:latin typeface="Oswald"/>
                <a:ea typeface="Oswald"/>
                <a:cs typeface="Oswald"/>
                <a:sym typeface="Oswald"/>
                <a:hlinkClick r:id="rId5"/>
              </a:rPr>
              <a:t>Reconstructing Human written digits</a:t>
            </a:r>
          </a:p>
          <a:p>
            <a:pPr indent="-381000" lvl="0" marL="457200" rtl="0">
              <a:spcBef>
                <a:spcPts val="0"/>
              </a:spcBef>
              <a:buClr>
                <a:srgbClr val="FFFFFF"/>
              </a:buClr>
              <a:buSzPct val="100000"/>
              <a:buFont typeface="Oswald"/>
              <a:buChar char="●"/>
            </a:pPr>
            <a:r>
              <a:rPr lang="en" sz="2400" u="sng">
                <a:solidFill>
                  <a:srgbClr val="FFFFFF"/>
                </a:solidFill>
                <a:latin typeface="Oswald"/>
                <a:ea typeface="Oswald"/>
                <a:cs typeface="Oswald"/>
                <a:sym typeface="Oswald"/>
                <a:hlinkClick r:id="rId6"/>
              </a:rPr>
              <a:t>Computer playing a duet with you</a:t>
            </a:r>
          </a:p>
          <a:p>
            <a:pPr lvl="0" rtl="0">
              <a:spcBef>
                <a:spcPts val="0"/>
              </a:spcBef>
              <a:buNone/>
            </a:pPr>
            <a:r>
              <a:t/>
            </a:r>
            <a:endParaRPr sz="2400">
              <a:solidFill>
                <a:srgbClr val="FFFFFF"/>
              </a:solidFill>
              <a:latin typeface="Oswald"/>
              <a:ea typeface="Oswald"/>
              <a:cs typeface="Oswald"/>
              <a:sym typeface="Oswald"/>
            </a:endParaRPr>
          </a:p>
          <a:p>
            <a:pPr lvl="0" rtl="0">
              <a:spcBef>
                <a:spcPts val="0"/>
              </a:spcBef>
              <a:buNone/>
            </a:pPr>
            <a:r>
              <a:rPr lang="en" sz="2400">
                <a:solidFill>
                  <a:srgbClr val="FFFFFF"/>
                </a:solidFill>
                <a:latin typeface="Oswald"/>
                <a:ea typeface="Oswald"/>
                <a:cs typeface="Oswald"/>
                <a:sym typeface="Oswald"/>
              </a:rPr>
              <a:t>And many more!</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398" name="Shape 398"/>
        <p:cNvGrpSpPr/>
        <p:nvPr/>
      </p:nvGrpSpPr>
      <p:grpSpPr>
        <a:xfrm>
          <a:off x="0" y="0"/>
          <a:ext cx="0" cy="0"/>
          <a:chOff x="0" y="0"/>
          <a:chExt cx="0" cy="0"/>
        </a:xfrm>
      </p:grpSpPr>
      <p:sp>
        <p:nvSpPr>
          <p:cNvPr id="399" name="Shape 399"/>
          <p:cNvSpPr txBox="1"/>
          <p:nvPr/>
        </p:nvSpPr>
        <p:spPr>
          <a:xfrm>
            <a:off x="960500" y="842175"/>
            <a:ext cx="6855600" cy="3424500"/>
          </a:xfrm>
          <a:prstGeom prst="rect">
            <a:avLst/>
          </a:prstGeom>
          <a:noFill/>
          <a:ln>
            <a:noFill/>
          </a:ln>
        </p:spPr>
        <p:txBody>
          <a:bodyPr anchorCtr="0" anchor="t" bIns="91425" lIns="91425" rIns="91425" wrap="square" tIns="91425">
            <a:noAutofit/>
          </a:bodyPr>
          <a:lstStyle/>
          <a:p>
            <a:pPr lvl="0" rtl="0" algn="ctr">
              <a:spcBef>
                <a:spcPts val="0"/>
              </a:spcBef>
              <a:buNone/>
            </a:pPr>
            <a:r>
              <a:rPr lang="en" sz="3000">
                <a:solidFill>
                  <a:srgbClr val="FFFFFF"/>
                </a:solidFill>
                <a:latin typeface="Oswald"/>
                <a:ea typeface="Oswald"/>
                <a:cs typeface="Oswald"/>
                <a:sym typeface="Oswald"/>
              </a:rPr>
              <a:t>Now comes the learning part!</a:t>
            </a:r>
          </a:p>
          <a:p>
            <a:pPr lvl="0" rtl="0" algn="l">
              <a:spcBef>
                <a:spcPts val="0"/>
              </a:spcBef>
              <a:buNone/>
            </a:pPr>
            <a:r>
              <a:t/>
            </a:r>
            <a:endParaRPr sz="1800">
              <a:solidFill>
                <a:srgbClr val="FFFFFF"/>
              </a:solidFill>
              <a:latin typeface="Oswald"/>
              <a:ea typeface="Oswald"/>
              <a:cs typeface="Oswald"/>
              <a:sym typeface="Oswald"/>
            </a:endParaRPr>
          </a:p>
          <a:p>
            <a:pPr lvl="0" rtl="0" algn="l">
              <a:spcBef>
                <a:spcPts val="0"/>
              </a:spcBef>
              <a:buNone/>
            </a:pPr>
            <a:r>
              <a:t/>
            </a:r>
            <a:endParaRPr sz="1800">
              <a:solidFill>
                <a:srgbClr val="FFFFFF"/>
              </a:solidFill>
              <a:latin typeface="Oswald"/>
              <a:ea typeface="Oswald"/>
              <a:cs typeface="Oswald"/>
              <a:sym typeface="Oswald"/>
            </a:endParaRPr>
          </a:p>
          <a:p>
            <a:pPr lvl="0" rtl="0" algn="l">
              <a:spcBef>
                <a:spcPts val="0"/>
              </a:spcBef>
              <a:buNone/>
            </a:pPr>
            <a:r>
              <a:rPr lang="en" sz="1800">
                <a:solidFill>
                  <a:srgbClr val="FFFFFF"/>
                </a:solidFill>
                <a:latin typeface="Oswald"/>
                <a:ea typeface="Oswald"/>
                <a:cs typeface="Oswald"/>
                <a:sym typeface="Oswald"/>
              </a:rPr>
              <a:t>It’s your turn to ask the following questions:</a:t>
            </a:r>
          </a:p>
          <a:p>
            <a:pPr indent="-342900" lvl="0" marL="457200" rtl="0" algn="l">
              <a:spcBef>
                <a:spcPts val="0"/>
              </a:spcBef>
              <a:buClr>
                <a:srgbClr val="FFFFFF"/>
              </a:buClr>
              <a:buSzPct val="100000"/>
              <a:buFont typeface="Oswald"/>
              <a:buAutoNum type="arabicPeriod"/>
            </a:pPr>
            <a:r>
              <a:rPr lang="en" sz="1800">
                <a:solidFill>
                  <a:srgbClr val="FFFFFF"/>
                </a:solidFill>
                <a:latin typeface="Oswald"/>
                <a:ea typeface="Oswald"/>
                <a:cs typeface="Oswald"/>
                <a:sym typeface="Oswald"/>
              </a:rPr>
              <a:t>Where should I start?</a:t>
            </a:r>
          </a:p>
          <a:p>
            <a:pPr indent="-342900" lvl="0" marL="457200" rtl="0" algn="l">
              <a:spcBef>
                <a:spcPts val="0"/>
              </a:spcBef>
              <a:buClr>
                <a:srgbClr val="FFFFFF"/>
              </a:buClr>
              <a:buSzPct val="100000"/>
              <a:buFont typeface="Oswald"/>
              <a:buAutoNum type="arabicPeriod"/>
            </a:pPr>
            <a:r>
              <a:rPr lang="en" sz="1800">
                <a:solidFill>
                  <a:srgbClr val="FFFFFF"/>
                </a:solidFill>
                <a:latin typeface="Oswald"/>
                <a:ea typeface="Oswald"/>
                <a:cs typeface="Oswald"/>
                <a:sym typeface="Oswald"/>
              </a:rPr>
              <a:t>What are the prerequisites?</a:t>
            </a:r>
          </a:p>
          <a:p>
            <a:pPr lvl="0" rtl="0" algn="l">
              <a:spcBef>
                <a:spcPts val="0"/>
              </a:spcBef>
              <a:buNone/>
            </a:pPr>
            <a:r>
              <a:rPr lang="en" sz="1800">
                <a:solidFill>
                  <a:srgbClr val="FFFFFF"/>
                </a:solidFill>
                <a:latin typeface="Oswald"/>
                <a:ea typeface="Oswald"/>
                <a:cs typeface="Oswald"/>
                <a:sym typeface="Oswald"/>
              </a:rPr>
              <a:t>                                 - and any questions!</a:t>
            </a:r>
          </a:p>
          <a:p>
            <a:pPr lvl="0" rtl="0" algn="ctr">
              <a:spcBef>
                <a:spcPts val="0"/>
              </a:spcBef>
              <a:buNone/>
            </a:pPr>
            <a:r>
              <a:rPr b="1" lang="en" sz="3000">
                <a:solidFill>
                  <a:srgbClr val="FFFFFF"/>
                </a:solidFill>
                <a:latin typeface="Oswald"/>
                <a:ea typeface="Oswald"/>
                <a:cs typeface="Oswald"/>
                <a:sym typeface="Oswald"/>
              </a:rPr>
              <a:t>Go shoot!</a:t>
            </a:r>
          </a:p>
          <a:p>
            <a:pPr lvl="0" rtl="0" algn="ctr">
              <a:spcBef>
                <a:spcPts val="0"/>
              </a:spcBef>
              <a:buNone/>
            </a:pPr>
            <a:r>
              <a:t/>
            </a:r>
            <a:endParaRPr sz="3000">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82" name="Shape 82"/>
        <p:cNvGrpSpPr/>
        <p:nvPr/>
      </p:nvGrpSpPr>
      <p:grpSpPr>
        <a:xfrm>
          <a:off x="0" y="0"/>
          <a:ext cx="0" cy="0"/>
          <a:chOff x="0" y="0"/>
          <a:chExt cx="0" cy="0"/>
        </a:xfrm>
      </p:grpSpPr>
      <p:sp>
        <p:nvSpPr>
          <p:cNvPr id="83" name="Shape 83"/>
          <p:cNvSpPr txBox="1"/>
          <p:nvPr>
            <p:ph idx="1" type="body"/>
          </p:nvPr>
        </p:nvSpPr>
        <p:spPr>
          <a:xfrm>
            <a:off x="311700" y="1383575"/>
            <a:ext cx="8520600" cy="1193700"/>
          </a:xfrm>
          <a:prstGeom prst="rect">
            <a:avLst/>
          </a:prstGeom>
        </p:spPr>
        <p:txBody>
          <a:bodyPr anchorCtr="0" anchor="ctr" bIns="91425" lIns="91425" rIns="91425" wrap="square" tIns="91425">
            <a:noAutofit/>
          </a:bodyPr>
          <a:lstStyle/>
          <a:p>
            <a:pPr lvl="0" rtl="0" algn="ctr">
              <a:spcBef>
                <a:spcPts val="0"/>
              </a:spcBef>
              <a:buNone/>
            </a:pPr>
            <a:r>
              <a:rPr lang="en" sz="5400">
                <a:solidFill>
                  <a:srgbClr val="FFFFFF"/>
                </a:solidFill>
                <a:highlight>
                  <a:srgbClr val="13335A"/>
                </a:highlight>
              </a:rPr>
              <a:t>Wait What?</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403" name="Shape 403"/>
        <p:cNvGrpSpPr/>
        <p:nvPr/>
      </p:nvGrpSpPr>
      <p:grpSpPr>
        <a:xfrm>
          <a:off x="0" y="0"/>
          <a:ext cx="0" cy="0"/>
          <a:chOff x="0" y="0"/>
          <a:chExt cx="0" cy="0"/>
        </a:xfrm>
      </p:grpSpPr>
      <p:sp>
        <p:nvSpPr>
          <p:cNvPr id="404" name="Shape 404"/>
          <p:cNvSpPr txBox="1"/>
          <p:nvPr/>
        </p:nvSpPr>
        <p:spPr>
          <a:xfrm>
            <a:off x="946575" y="2213250"/>
            <a:ext cx="6855600" cy="717000"/>
          </a:xfrm>
          <a:prstGeom prst="rect">
            <a:avLst/>
          </a:prstGeom>
          <a:noFill/>
          <a:ln>
            <a:noFill/>
          </a:ln>
        </p:spPr>
        <p:txBody>
          <a:bodyPr anchorCtr="0" anchor="t" bIns="91425" lIns="91425" rIns="91425" wrap="square" tIns="91425">
            <a:noAutofit/>
          </a:bodyPr>
          <a:lstStyle/>
          <a:p>
            <a:pPr lvl="0" rtl="0" algn="ctr">
              <a:spcBef>
                <a:spcPts val="0"/>
              </a:spcBef>
              <a:buNone/>
            </a:pPr>
            <a:r>
              <a:rPr lang="en" sz="3000">
                <a:solidFill>
                  <a:srgbClr val="FFFFFF"/>
                </a:solidFill>
                <a:latin typeface="Oswald"/>
                <a:ea typeface="Oswald"/>
                <a:cs typeface="Oswald"/>
                <a:sym typeface="Oswald"/>
              </a:rPr>
              <a:t>THANK YOU!</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87" name="Shape 87"/>
        <p:cNvGrpSpPr/>
        <p:nvPr/>
      </p:nvGrpSpPr>
      <p:grpSpPr>
        <a:xfrm>
          <a:off x="0" y="0"/>
          <a:ext cx="0" cy="0"/>
          <a:chOff x="0" y="0"/>
          <a:chExt cx="0" cy="0"/>
        </a:xfrm>
      </p:grpSpPr>
      <p:sp>
        <p:nvSpPr>
          <p:cNvPr id="88" name="Shape 88"/>
          <p:cNvSpPr txBox="1"/>
          <p:nvPr>
            <p:ph idx="1" type="body"/>
          </p:nvPr>
        </p:nvSpPr>
        <p:spPr>
          <a:xfrm>
            <a:off x="311700" y="863550"/>
            <a:ext cx="8520600" cy="3416400"/>
          </a:xfrm>
          <a:prstGeom prst="rect">
            <a:avLst/>
          </a:prstGeom>
        </p:spPr>
        <p:txBody>
          <a:bodyPr anchorCtr="0" anchor="t" bIns="91425" lIns="91425" rIns="91425" wrap="square" tIns="91425">
            <a:noAutofit/>
          </a:bodyPr>
          <a:lstStyle/>
          <a:p>
            <a:pPr lvl="0" rtl="0" algn="ctr">
              <a:lnSpc>
                <a:spcPct val="130000"/>
              </a:lnSpc>
              <a:spcBef>
                <a:spcPts val="0"/>
              </a:spcBef>
              <a:spcAft>
                <a:spcPts val="0"/>
              </a:spcAft>
              <a:buNone/>
            </a:pPr>
            <a:r>
              <a:rPr lang="en" sz="5400">
                <a:solidFill>
                  <a:srgbClr val="FFFFFF"/>
                </a:solidFill>
                <a:highlight>
                  <a:srgbClr val="13335A"/>
                </a:highlight>
              </a:rPr>
              <a:t>What is Machine Learning?</a:t>
            </a:r>
          </a:p>
          <a:p>
            <a:pPr lvl="0" rtl="0" algn="ctr">
              <a:spcBef>
                <a:spcPts val="0"/>
              </a:spcBef>
              <a:spcAft>
                <a:spcPts val="0"/>
              </a:spcAft>
              <a:buNone/>
            </a:pPr>
            <a:r>
              <a:rPr lang="en" sz="2400">
                <a:solidFill>
                  <a:srgbClr val="FFFFFF"/>
                </a:solidFill>
                <a:highlight>
                  <a:srgbClr val="13335A"/>
                </a:highlight>
              </a:rPr>
              <a:t>Simplified</a:t>
            </a:r>
          </a:p>
          <a:p>
            <a:pPr lvl="0" rtl="0" algn="ctr">
              <a:spcBef>
                <a:spcPts val="0"/>
              </a:spcBef>
              <a:spcAft>
                <a:spcPts val="0"/>
              </a:spcAft>
              <a:buNone/>
            </a:pPr>
            <a:r>
              <a:t/>
            </a:r>
            <a:endParaRPr sz="2400">
              <a:solidFill>
                <a:srgbClr val="FFFFFF"/>
              </a:solidFill>
              <a:highlight>
                <a:srgbClr val="13335A"/>
              </a:highlight>
            </a:endParaRPr>
          </a:p>
          <a:p>
            <a:pPr lvl="0" rtl="0" algn="ctr">
              <a:spcBef>
                <a:spcPts val="0"/>
              </a:spcBef>
              <a:spcAft>
                <a:spcPts val="0"/>
              </a:spcAft>
              <a:buNone/>
            </a:pPr>
            <a:r>
              <a:rPr lang="en">
                <a:solidFill>
                  <a:srgbClr val="FFFFFF"/>
                </a:solidFill>
                <a:highlight>
                  <a:srgbClr val="13335A"/>
                </a:highlight>
              </a:rPr>
              <a:t>At its core Machine Learning is a </a:t>
            </a:r>
            <a:r>
              <a:rPr b="1" lang="en">
                <a:solidFill>
                  <a:srgbClr val="FFFFFF"/>
                </a:solidFill>
                <a:highlight>
                  <a:srgbClr val="13335A"/>
                </a:highlight>
              </a:rPr>
              <a:t>computable</a:t>
            </a:r>
            <a:r>
              <a:rPr lang="en">
                <a:solidFill>
                  <a:srgbClr val="FFFFFF"/>
                </a:solidFill>
                <a:highlight>
                  <a:srgbClr val="13335A"/>
                </a:highlight>
              </a:rPr>
              <a:t> </a:t>
            </a:r>
            <a:r>
              <a:rPr i="1" lang="en">
                <a:solidFill>
                  <a:srgbClr val="FFFFFF"/>
                </a:solidFill>
                <a:highlight>
                  <a:srgbClr val="13335A"/>
                </a:highlight>
              </a:rPr>
              <a:t>Mathematical </a:t>
            </a:r>
            <a:r>
              <a:rPr lang="en">
                <a:solidFill>
                  <a:srgbClr val="FFFFFF"/>
                </a:solidFill>
                <a:highlight>
                  <a:srgbClr val="13335A"/>
                </a:highlight>
              </a:rPr>
              <a:t>tool which is used to approximate a function.</a:t>
            </a:r>
          </a:p>
          <a:p>
            <a:pPr lvl="0" rtl="0" algn="ctr">
              <a:spcBef>
                <a:spcPts val="0"/>
              </a:spcBef>
              <a:spcAft>
                <a:spcPts val="0"/>
              </a:spcAft>
              <a:buNone/>
            </a:pPr>
            <a:r>
              <a:t/>
            </a:r>
            <a:endParaRPr>
              <a:solidFill>
                <a:srgbClr val="FFFFFF"/>
              </a:solidFill>
              <a:highlight>
                <a:srgbClr val="13335A"/>
              </a:highlight>
            </a:endParaRPr>
          </a:p>
          <a:p>
            <a:pPr lvl="0" rtl="0">
              <a:spcBef>
                <a:spcPts val="0"/>
              </a:spcBef>
              <a:spcAft>
                <a:spcPts val="0"/>
              </a:spcAft>
              <a:buNone/>
            </a:pPr>
            <a:r>
              <a:rPr lang="en">
                <a:solidFill>
                  <a:srgbClr val="FFFFFF"/>
                </a:solidFill>
                <a:highlight>
                  <a:srgbClr val="13335A"/>
                </a:highlight>
              </a:rPr>
              <a:t>In short: Programming mathematics!</a:t>
            </a:r>
          </a:p>
          <a:p>
            <a:pPr lvl="0" rtl="0" algn="ctr">
              <a:spcBef>
                <a:spcPts val="0"/>
              </a:spcBef>
              <a:buNone/>
            </a:pPr>
            <a:r>
              <a:t/>
            </a:r>
            <a:endParaRPr/>
          </a:p>
        </p:txBody>
      </p:sp>
      <p:pic>
        <p:nvPicPr>
          <p:cNvPr descr="Screenshot from 2017-09-24 12-07-46.png" id="89" name="Shape 89"/>
          <p:cNvPicPr preferRelativeResize="0"/>
          <p:nvPr/>
        </p:nvPicPr>
        <p:blipFill rotWithShape="1">
          <a:blip r:embed="rId3">
            <a:alphaModFix/>
          </a:blip>
          <a:srcRect b="49796" l="33034" r="33778" t="16790"/>
          <a:stretch/>
        </p:blipFill>
        <p:spPr>
          <a:xfrm>
            <a:off x="5916050" y="3264775"/>
            <a:ext cx="3034598" cy="17186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93" name="Shape 93"/>
        <p:cNvGrpSpPr/>
        <p:nvPr/>
      </p:nvGrpSpPr>
      <p:grpSpPr>
        <a:xfrm>
          <a:off x="0" y="0"/>
          <a:ext cx="0" cy="0"/>
          <a:chOff x="0" y="0"/>
          <a:chExt cx="0" cy="0"/>
        </a:xfrm>
      </p:grpSpPr>
      <p:sp>
        <p:nvSpPr>
          <p:cNvPr id="94" name="Shape 94"/>
          <p:cNvSpPr txBox="1"/>
          <p:nvPr>
            <p:ph idx="1" type="body"/>
          </p:nvPr>
        </p:nvSpPr>
        <p:spPr>
          <a:xfrm>
            <a:off x="311700" y="863550"/>
            <a:ext cx="8520600" cy="3416400"/>
          </a:xfrm>
          <a:prstGeom prst="rect">
            <a:avLst/>
          </a:prstGeom>
        </p:spPr>
        <p:txBody>
          <a:bodyPr anchorCtr="0" anchor="t" bIns="91425" lIns="91425" rIns="91425" wrap="square" tIns="91425">
            <a:noAutofit/>
          </a:bodyPr>
          <a:lstStyle/>
          <a:p>
            <a:pPr lvl="0" rtl="0" algn="ctr">
              <a:spcBef>
                <a:spcPts val="0"/>
              </a:spcBef>
              <a:buNone/>
            </a:pPr>
            <a:r>
              <a:rPr lang="en" sz="3000">
                <a:solidFill>
                  <a:srgbClr val="FFFFFF"/>
                </a:solidFill>
                <a:highlight>
                  <a:srgbClr val="13335A"/>
                </a:highlight>
              </a:rPr>
              <a:t>Basic tasks including Machine learning are:</a:t>
            </a:r>
          </a:p>
          <a:p>
            <a:pPr indent="-419100" lvl="0" marL="457200" rtl="0" algn="ctr">
              <a:spcBef>
                <a:spcPts val="0"/>
              </a:spcBef>
              <a:buClr>
                <a:srgbClr val="FFFFFF"/>
              </a:buClr>
              <a:buSzPct val="100000"/>
              <a:buAutoNum type="arabicPeriod"/>
            </a:pPr>
            <a:r>
              <a:rPr lang="en" sz="3000">
                <a:solidFill>
                  <a:srgbClr val="FFFFFF"/>
                </a:solidFill>
                <a:highlight>
                  <a:srgbClr val="13335A"/>
                </a:highlight>
              </a:rPr>
              <a:t>Regression</a:t>
            </a:r>
          </a:p>
          <a:p>
            <a:pPr indent="-419100" lvl="0" marL="457200" rtl="0" algn="ctr">
              <a:spcBef>
                <a:spcPts val="0"/>
              </a:spcBef>
              <a:buClr>
                <a:srgbClr val="FFFFFF"/>
              </a:buClr>
              <a:buSzPct val="100000"/>
              <a:buAutoNum type="arabicPeriod"/>
            </a:pPr>
            <a:r>
              <a:rPr lang="en" sz="3000">
                <a:solidFill>
                  <a:srgbClr val="FFFFFF"/>
                </a:solidFill>
                <a:highlight>
                  <a:srgbClr val="13335A"/>
                </a:highlight>
              </a:rPr>
              <a:t>Classification</a:t>
            </a:r>
          </a:p>
          <a:p>
            <a:pPr indent="-419100" lvl="0" marL="457200" rtl="0" algn="ctr">
              <a:spcBef>
                <a:spcPts val="0"/>
              </a:spcBef>
              <a:buClr>
                <a:srgbClr val="FFFFFF"/>
              </a:buClr>
              <a:buSzPct val="100000"/>
              <a:buAutoNum type="arabicPeriod"/>
            </a:pPr>
            <a:r>
              <a:rPr lang="en" sz="3000">
                <a:solidFill>
                  <a:srgbClr val="FFFFFF"/>
                </a:solidFill>
                <a:highlight>
                  <a:srgbClr val="13335A"/>
                </a:highlight>
              </a:rPr>
              <a:t>Clustering </a:t>
            </a:r>
          </a:p>
          <a:p>
            <a:pPr indent="-419100" lvl="0" marL="457200" rtl="0" algn="ctr">
              <a:spcBef>
                <a:spcPts val="0"/>
              </a:spcBef>
              <a:buClr>
                <a:srgbClr val="FFFFFF"/>
              </a:buClr>
              <a:buSzPct val="100000"/>
              <a:buAutoNum type="arabicPeriod"/>
            </a:pPr>
            <a:r>
              <a:rPr lang="en" sz="3000">
                <a:solidFill>
                  <a:srgbClr val="FFFFFF"/>
                </a:solidFill>
                <a:highlight>
                  <a:srgbClr val="13335A"/>
                </a:highlight>
              </a:rPr>
              <a:t>Data Generation</a:t>
            </a:r>
          </a:p>
          <a:p>
            <a:pPr lvl="0" rtl="0" algn="ctr">
              <a:spcBef>
                <a:spcPts val="0"/>
              </a:spcBef>
              <a:buNone/>
            </a:pPr>
            <a:r>
              <a:t/>
            </a:r>
            <a:endParaRPr sz="3000">
              <a:solidFill>
                <a:srgbClr val="FFFFFF"/>
              </a:solidFill>
              <a:highlight>
                <a:srgbClr val="13335A"/>
              </a:highlight>
            </a:endParaRPr>
          </a:p>
          <a:p>
            <a:pPr lvl="0" rtl="0" algn="l">
              <a:spcBef>
                <a:spcPts val="0"/>
              </a:spcBef>
              <a:buNone/>
            </a:pPr>
            <a:r>
              <a:t/>
            </a:r>
            <a:endParaRPr sz="3000">
              <a:solidFill>
                <a:srgbClr val="FFFFFF"/>
              </a:solidFill>
              <a:highlight>
                <a:srgbClr val="13335A"/>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335A"/>
        </a:solidFill>
      </p:bgPr>
    </p:bg>
    <p:spTree>
      <p:nvGrpSpPr>
        <p:cNvPr id="98" name="Shape 98"/>
        <p:cNvGrpSpPr/>
        <p:nvPr/>
      </p:nvGrpSpPr>
      <p:grpSpPr>
        <a:xfrm>
          <a:off x="0" y="0"/>
          <a:ext cx="0" cy="0"/>
          <a:chOff x="0" y="0"/>
          <a:chExt cx="0" cy="0"/>
        </a:xfrm>
      </p:grpSpPr>
      <p:sp>
        <p:nvSpPr>
          <p:cNvPr id="99" name="Shape 99"/>
          <p:cNvSpPr txBox="1"/>
          <p:nvPr>
            <p:ph idx="1" type="body"/>
          </p:nvPr>
        </p:nvSpPr>
        <p:spPr>
          <a:xfrm>
            <a:off x="311700" y="863550"/>
            <a:ext cx="8520600" cy="3416400"/>
          </a:xfrm>
          <a:prstGeom prst="rect">
            <a:avLst/>
          </a:prstGeom>
        </p:spPr>
        <p:txBody>
          <a:bodyPr anchorCtr="0" anchor="t" bIns="91425" lIns="91425" rIns="91425" wrap="square" tIns="91425">
            <a:noAutofit/>
          </a:bodyPr>
          <a:lstStyle/>
          <a:p>
            <a:pPr lvl="0">
              <a:spcBef>
                <a:spcPts val="0"/>
              </a:spcBef>
              <a:buNone/>
            </a:pPr>
            <a:r>
              <a:rPr lang="en" sz="3600">
                <a:solidFill>
                  <a:srgbClr val="FFFFFF"/>
                </a:solidFill>
                <a:highlight>
                  <a:srgbClr val="13335A"/>
                </a:highlight>
              </a:rPr>
              <a:t>We got to learn about fundamental machine learning algorithm</a:t>
            </a:r>
          </a:p>
          <a:p>
            <a:pPr indent="-381000" lvl="0" marL="457200" rtl="0">
              <a:spcBef>
                <a:spcPts val="0"/>
              </a:spcBef>
              <a:buClr>
                <a:srgbClr val="FFFFFF"/>
              </a:buClr>
              <a:buSzPct val="100000"/>
              <a:buAutoNum type="arabicPeriod"/>
            </a:pPr>
            <a:r>
              <a:rPr lang="en" sz="2400">
                <a:solidFill>
                  <a:srgbClr val="FFFFFF"/>
                </a:solidFill>
                <a:highlight>
                  <a:srgbClr val="13335A"/>
                </a:highlight>
              </a:rPr>
              <a:t>Linear regression</a:t>
            </a:r>
          </a:p>
          <a:p>
            <a:pPr indent="-381000" lvl="0" marL="457200" rtl="0">
              <a:spcBef>
                <a:spcPts val="0"/>
              </a:spcBef>
              <a:buClr>
                <a:srgbClr val="FFFFFF"/>
              </a:buClr>
              <a:buSzPct val="100000"/>
              <a:buAutoNum type="arabicPeriod"/>
            </a:pPr>
            <a:r>
              <a:rPr lang="en" sz="2400">
                <a:solidFill>
                  <a:srgbClr val="FFFFFF"/>
                </a:solidFill>
                <a:highlight>
                  <a:srgbClr val="13335A"/>
                </a:highlight>
              </a:rPr>
              <a:t>Logistic regression</a:t>
            </a:r>
          </a:p>
          <a:p>
            <a:pPr indent="-381000" lvl="0" marL="457200" rtl="0">
              <a:spcBef>
                <a:spcPts val="0"/>
              </a:spcBef>
              <a:buClr>
                <a:srgbClr val="FFFFFF"/>
              </a:buClr>
              <a:buSzPct val="100000"/>
              <a:buAutoNum type="arabicPeriod"/>
            </a:pPr>
            <a:r>
              <a:rPr lang="en" sz="2400">
                <a:solidFill>
                  <a:srgbClr val="FFFFFF"/>
                </a:solidFill>
                <a:highlight>
                  <a:srgbClr val="13335A"/>
                </a:highlight>
              </a:rPr>
              <a:t>K Nearest Neighbour </a:t>
            </a: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